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handoutMasterIdLst>
    <p:handoutMasterId r:id="rId37"/>
  </p:handoutMasterIdLst>
  <p:sldIdLst>
    <p:sldId id="256" r:id="rId2"/>
    <p:sldId id="258" r:id="rId3"/>
    <p:sldId id="257" r:id="rId4"/>
    <p:sldId id="259" r:id="rId5"/>
    <p:sldId id="274" r:id="rId6"/>
    <p:sldId id="288" r:id="rId7"/>
    <p:sldId id="279" r:id="rId8"/>
    <p:sldId id="285" r:id="rId9"/>
    <p:sldId id="277" r:id="rId10"/>
    <p:sldId id="280" r:id="rId11"/>
    <p:sldId id="260" r:id="rId12"/>
    <p:sldId id="286" r:id="rId13"/>
    <p:sldId id="278" r:id="rId14"/>
    <p:sldId id="287" r:id="rId15"/>
    <p:sldId id="275" r:id="rId16"/>
    <p:sldId id="281" r:id="rId17"/>
    <p:sldId id="268" r:id="rId18"/>
    <p:sldId id="262" r:id="rId19"/>
    <p:sldId id="263" r:id="rId20"/>
    <p:sldId id="261" r:id="rId21"/>
    <p:sldId id="265" r:id="rId22"/>
    <p:sldId id="269" r:id="rId23"/>
    <p:sldId id="289" r:id="rId24"/>
    <p:sldId id="276" r:id="rId25"/>
    <p:sldId id="264" r:id="rId26"/>
    <p:sldId id="270" r:id="rId27"/>
    <p:sldId id="266" r:id="rId28"/>
    <p:sldId id="267" r:id="rId29"/>
    <p:sldId id="271" r:id="rId30"/>
    <p:sldId id="272" r:id="rId31"/>
    <p:sldId id="273" r:id="rId32"/>
    <p:sldId id="284" r:id="rId33"/>
    <p:sldId id="290" r:id="rId34"/>
    <p:sldId id="282" r:id="rId35"/>
    <p:sldId id="283" r:id="rId3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380" autoAdjust="0"/>
  </p:normalViewPr>
  <p:slideViewPr>
    <p:cSldViewPr>
      <p:cViewPr>
        <p:scale>
          <a:sx n="50" d="100"/>
          <a:sy n="50" d="100"/>
        </p:scale>
        <p:origin x="-1452" y="-1026"/>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4E33F5C4-0548-4561-8F0C-E1012ACDCAF4}" type="datetimeFigureOut">
              <a:rPr lang="en-US" smtClean="0"/>
              <a:pPr/>
              <a:t>2/13/2014</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BA2608C0-93D3-4BB1-9C23-8F1B99F9440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235B93B-15BA-44AB-A43E-AE6E2B5AC637}" type="datetimeFigureOut">
              <a:rPr lang="en-US" smtClean="0"/>
              <a:pPr/>
              <a:t>2/13/2014</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A5049A8B-1150-4547-AE0E-306809224D1A}"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9277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5B93B-15BA-44AB-A43E-AE6E2B5AC637}"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049A8B-1150-4547-AE0E-306809224D1A}" type="slidenum">
              <a:rPr lang="en-US" smtClean="0"/>
              <a:pPr/>
              <a:t>‹#›</a:t>
            </a:fld>
            <a:endParaRPr lang="en-US" dirty="0"/>
          </a:p>
        </p:txBody>
      </p:sp>
    </p:spTree>
    <p:extLst>
      <p:ext uri="{BB962C8B-B14F-4D97-AF65-F5344CB8AC3E}">
        <p14:creationId xmlns="" xmlns:p14="http://schemas.microsoft.com/office/powerpoint/2010/main" val="210123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5B93B-15BA-44AB-A43E-AE6E2B5AC637}"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49A8B-1150-4547-AE0E-306809224D1A}"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25343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5B93B-15BA-44AB-A43E-AE6E2B5AC637}"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49A8B-1150-4547-AE0E-306809224D1A}"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18285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5B93B-15BA-44AB-A43E-AE6E2B5AC637}"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49A8B-1150-4547-AE0E-306809224D1A}" type="slidenum">
              <a:rPr lang="en-US" smtClean="0"/>
              <a:pPr/>
              <a:t>‹#›</a:t>
            </a:fld>
            <a:endParaRPr lang="en-US" dirty="0"/>
          </a:p>
        </p:txBody>
      </p:sp>
    </p:spTree>
    <p:extLst>
      <p:ext uri="{BB962C8B-B14F-4D97-AF65-F5344CB8AC3E}">
        <p14:creationId xmlns="" xmlns:p14="http://schemas.microsoft.com/office/powerpoint/2010/main" val="1469691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5B93B-15BA-44AB-A43E-AE6E2B5AC637}"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49A8B-1150-4547-AE0E-306809224D1A}"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18322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5B93B-15BA-44AB-A43E-AE6E2B5AC637}"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49A8B-1150-4547-AE0E-306809224D1A}"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50173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35B93B-15BA-44AB-A43E-AE6E2B5AC637}"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49A8B-1150-4547-AE0E-306809224D1A}"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472311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35B93B-15BA-44AB-A43E-AE6E2B5AC637}"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49A8B-1150-4547-AE0E-306809224D1A}"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2218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35B93B-15BA-44AB-A43E-AE6E2B5AC637}"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49A8B-1150-4547-AE0E-306809224D1A}" type="slidenum">
              <a:rPr lang="en-US" smtClean="0"/>
              <a:pPr/>
              <a:t>‹#›</a:t>
            </a:fld>
            <a:endParaRPr lang="en-US" dirty="0"/>
          </a:p>
        </p:txBody>
      </p:sp>
    </p:spTree>
    <p:extLst>
      <p:ext uri="{BB962C8B-B14F-4D97-AF65-F5344CB8AC3E}">
        <p14:creationId xmlns="" xmlns:p14="http://schemas.microsoft.com/office/powerpoint/2010/main" val="310230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5B93B-15BA-44AB-A43E-AE6E2B5AC637}"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049A8B-1150-4547-AE0E-306809224D1A}"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5436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35B93B-15BA-44AB-A43E-AE6E2B5AC637}"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049A8B-1150-4547-AE0E-306809224D1A}" type="slidenum">
              <a:rPr lang="en-US" smtClean="0"/>
              <a:pPr/>
              <a:t>‹#›</a:t>
            </a:fld>
            <a:endParaRPr lang="en-US" dirty="0"/>
          </a:p>
        </p:txBody>
      </p:sp>
    </p:spTree>
    <p:extLst>
      <p:ext uri="{BB962C8B-B14F-4D97-AF65-F5344CB8AC3E}">
        <p14:creationId xmlns="" xmlns:p14="http://schemas.microsoft.com/office/powerpoint/2010/main" val="294664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35B93B-15BA-44AB-A43E-AE6E2B5AC637}" type="datetimeFigureOut">
              <a:rPr lang="en-US" smtClean="0"/>
              <a:pPr/>
              <a:t>2/13/2014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049A8B-1150-4547-AE0E-306809224D1A}"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4990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35B93B-15BA-44AB-A43E-AE6E2B5AC637}" type="datetimeFigureOut">
              <a:rPr lang="en-US" smtClean="0"/>
              <a:pPr/>
              <a:t>2/13/2014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049A8B-1150-4547-AE0E-306809224D1A}"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9875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5B93B-15BA-44AB-A43E-AE6E2B5AC637}" type="datetimeFigureOut">
              <a:rPr lang="en-US" smtClean="0"/>
              <a:pPr/>
              <a:t>2/13/2014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049A8B-1150-4547-AE0E-306809224D1A}" type="slidenum">
              <a:rPr lang="en-US" smtClean="0"/>
              <a:pPr/>
              <a:t>‹#›</a:t>
            </a:fld>
            <a:endParaRPr lang="en-US" dirty="0"/>
          </a:p>
        </p:txBody>
      </p:sp>
    </p:spTree>
    <p:extLst>
      <p:ext uri="{BB962C8B-B14F-4D97-AF65-F5344CB8AC3E}">
        <p14:creationId xmlns="" xmlns:p14="http://schemas.microsoft.com/office/powerpoint/2010/main" val="2425125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5B93B-15BA-44AB-A43E-AE6E2B5AC637}"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049A8B-1150-4547-AE0E-306809224D1A}"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1042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5B93B-15BA-44AB-A43E-AE6E2B5AC637}"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049A8B-1150-4547-AE0E-306809224D1A}" type="slidenum">
              <a:rPr lang="en-US" smtClean="0"/>
              <a:pPr/>
              <a:t>‹#›</a:t>
            </a:fld>
            <a:endParaRPr lang="en-US" dirty="0"/>
          </a:p>
        </p:txBody>
      </p:sp>
    </p:spTree>
    <p:extLst>
      <p:ext uri="{BB962C8B-B14F-4D97-AF65-F5344CB8AC3E}">
        <p14:creationId xmlns="" xmlns:p14="http://schemas.microsoft.com/office/powerpoint/2010/main" val="1278158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35B93B-15BA-44AB-A43E-AE6E2B5AC637}" type="datetimeFigureOut">
              <a:rPr lang="en-US" smtClean="0"/>
              <a:pPr/>
              <a:t>2/13/2014</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049A8B-1150-4547-AE0E-306809224D1A}" type="slidenum">
              <a:rPr lang="en-US" smtClean="0"/>
              <a:pPr/>
              <a:t>‹#›</a:t>
            </a:fld>
            <a:endParaRPr lang="en-US" dirty="0"/>
          </a:p>
        </p:txBody>
      </p:sp>
    </p:spTree>
    <p:extLst>
      <p:ext uri="{BB962C8B-B14F-4D97-AF65-F5344CB8AC3E}">
        <p14:creationId xmlns="" xmlns:p14="http://schemas.microsoft.com/office/powerpoint/2010/main" val="23469782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IYlqUSkBgwQ"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bing.com/videos/search?q=onomatopoeia+examples+songs&amp;qpvt=onomatopoeia+examples+songs&amp;FORM=VDR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www.bing.com/videos/search?q=VERBAL+IRONY&amp;FORM=HDRSC3"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www.bing.com/videos/search?q=DRAMATIC+IRONY&amp;qs=n&amp;form=QBVR&amp;pq=dramatic+irony&amp;sc=8-14&amp;sp=-1&amp;sk="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hyperlink" Target="http://www.bing.com/videos/search?q=SITUATIONAL+IRONY+HORROR&amp;qs=n&amp;form=QBVR&amp;pq=situational+irony+horror&amp;sc=0-20&amp;sp=-1&amp;sk="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www.bing.com/videos/search?q=IMPRACTICAL+JOKERS&amp;qs=n&amp;form=QBVR&amp;pq=impractical+jokers&amp;sc=8-18&amp;sp=-1&amp;sk=" TargetMode="External"/><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Literary Terms</a:t>
            </a:r>
            <a:endParaRPr lang="en-US" dirty="0"/>
          </a:p>
        </p:txBody>
      </p:sp>
      <p:sp>
        <p:nvSpPr>
          <p:cNvPr id="3" name="Subtitle 2"/>
          <p:cNvSpPr>
            <a:spLocks noGrp="1"/>
          </p:cNvSpPr>
          <p:nvPr>
            <p:ph type="subTitle" idx="1"/>
          </p:nvPr>
        </p:nvSpPr>
        <p:spPr/>
        <p:txBody>
          <a:bodyPr>
            <a:normAutofit/>
          </a:bodyPr>
          <a:lstStyle/>
          <a:p>
            <a:r>
              <a:rPr lang="en-US" sz="5400" i="1" dirty="0" smtClean="0"/>
              <a:t>Into the Wild</a:t>
            </a:r>
            <a:endParaRPr lang="en-US" sz="5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SYMBOLISM </a:t>
            </a:r>
            <a:endParaRPr lang="en-US" dirty="0"/>
          </a:p>
        </p:txBody>
      </p:sp>
      <p:sp>
        <p:nvSpPr>
          <p:cNvPr id="3" name="Content Placeholder 2"/>
          <p:cNvSpPr>
            <a:spLocks noGrp="1"/>
          </p:cNvSpPr>
          <p:nvPr>
            <p:ph sz="half" idx="1"/>
          </p:nvPr>
        </p:nvSpPr>
        <p:spPr/>
        <p:txBody>
          <a:bodyPr/>
          <a:lstStyle/>
          <a:p>
            <a:pPr marL="0" indent="0">
              <a:buNone/>
            </a:pPr>
            <a:r>
              <a:rPr lang="en-US" dirty="0"/>
              <a:t>In the world </a:t>
            </a:r>
            <a:r>
              <a:rPr lang="en-US" i="1" dirty="0"/>
              <a:t>Of Mice and Men</a:t>
            </a:r>
            <a:r>
              <a:rPr lang="en-US" dirty="0"/>
              <a:t> describes, </a:t>
            </a:r>
            <a:r>
              <a:rPr lang="en-US" b="1" dirty="0"/>
              <a:t>Candy’s dog </a:t>
            </a:r>
            <a:r>
              <a:rPr lang="en-US" dirty="0"/>
              <a:t>represents the fate awaiting anyone who has outlived his or her purpose.</a:t>
            </a:r>
          </a:p>
        </p:txBody>
      </p:sp>
      <p:pic>
        <p:nvPicPr>
          <p:cNvPr id="5" name="Content Placeholder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722812" y="3315494"/>
            <a:ext cx="3181350" cy="1790700"/>
          </a:xfrm>
        </p:spPr>
      </p:pic>
    </p:spTree>
    <p:extLst>
      <p:ext uri="{BB962C8B-B14F-4D97-AF65-F5344CB8AC3E}">
        <p14:creationId xmlns="" xmlns:p14="http://schemas.microsoft.com/office/powerpoint/2010/main" val="1055903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a:t>
            </a:r>
            <a:endParaRPr lang="en-US" dirty="0"/>
          </a:p>
        </p:txBody>
      </p:sp>
      <p:sp>
        <p:nvSpPr>
          <p:cNvPr id="3" name="Content Placeholder 2"/>
          <p:cNvSpPr>
            <a:spLocks noGrp="1"/>
          </p:cNvSpPr>
          <p:nvPr>
            <p:ph idx="1"/>
          </p:nvPr>
        </p:nvSpPr>
        <p:spPr>
          <a:xfrm>
            <a:off x="1176865" y="2209801"/>
            <a:ext cx="6798736" cy="3725332"/>
          </a:xfrm>
        </p:spPr>
        <p:txBody>
          <a:bodyPr>
            <a:noAutofit/>
          </a:bodyPr>
          <a:lstStyle/>
          <a:p>
            <a:pPr>
              <a:spcBef>
                <a:spcPts val="0"/>
              </a:spcBef>
              <a:spcAft>
                <a:spcPts val="0"/>
              </a:spcAft>
            </a:pPr>
            <a:r>
              <a:rPr lang="en-US" sz="3200" b="1" dirty="0" smtClean="0"/>
              <a:t>Conflict</a:t>
            </a:r>
            <a:r>
              <a:rPr lang="en-US" sz="3200" dirty="0" smtClean="0"/>
              <a:t> </a:t>
            </a:r>
            <a:r>
              <a:rPr lang="en-US" sz="3200" dirty="0" smtClean="0">
                <a:latin typeface="Bodoni MT" pitchFamily="18" charset="0"/>
              </a:rPr>
              <a:t>is the struggle between two opposing forces; this struggle forms the basis for the plot.</a:t>
            </a:r>
          </a:p>
          <a:p>
            <a:pPr>
              <a:spcBef>
                <a:spcPts val="0"/>
              </a:spcBef>
              <a:spcAft>
                <a:spcPts val="0"/>
              </a:spcAft>
            </a:pPr>
            <a:r>
              <a:rPr lang="en-US" sz="3200" i="1" dirty="0" smtClean="0">
                <a:latin typeface="Bodoni MT" pitchFamily="18" charset="0"/>
              </a:rPr>
              <a:t>Person vs. Person</a:t>
            </a:r>
          </a:p>
          <a:p>
            <a:pPr>
              <a:spcBef>
                <a:spcPts val="0"/>
              </a:spcBef>
              <a:spcAft>
                <a:spcPts val="0"/>
              </a:spcAft>
            </a:pPr>
            <a:r>
              <a:rPr lang="en-US" sz="3200" i="1" dirty="0" smtClean="0">
                <a:latin typeface="Bodoni MT" pitchFamily="18" charset="0"/>
              </a:rPr>
              <a:t>Person vs. Self</a:t>
            </a:r>
          </a:p>
          <a:p>
            <a:pPr>
              <a:spcBef>
                <a:spcPts val="0"/>
              </a:spcBef>
              <a:spcAft>
                <a:spcPts val="0"/>
              </a:spcAft>
            </a:pPr>
            <a:r>
              <a:rPr lang="en-US" sz="3200" i="1" dirty="0" smtClean="0">
                <a:latin typeface="Bodoni MT" pitchFamily="18" charset="0"/>
              </a:rPr>
              <a:t>Person vs. Nature</a:t>
            </a:r>
          </a:p>
          <a:p>
            <a:pPr>
              <a:spcBef>
                <a:spcPts val="0"/>
              </a:spcBef>
              <a:spcAft>
                <a:spcPts val="0"/>
              </a:spcAft>
            </a:pPr>
            <a:r>
              <a:rPr lang="en-US" sz="3200" i="1" dirty="0" smtClean="0">
                <a:latin typeface="Bodoni MT" pitchFamily="18" charset="0"/>
              </a:rPr>
              <a:t>Person vs. Society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a:t>
            </a:r>
            <a:endParaRPr lang="en-US" dirty="0"/>
          </a:p>
        </p:txBody>
      </p:sp>
      <p:sp>
        <p:nvSpPr>
          <p:cNvPr id="3" name="Content Placeholder 2"/>
          <p:cNvSpPr>
            <a:spLocks noGrp="1"/>
          </p:cNvSpPr>
          <p:nvPr>
            <p:ph idx="1"/>
          </p:nvPr>
        </p:nvSpPr>
        <p:spPr>
          <a:xfrm>
            <a:off x="990600" y="2490135"/>
            <a:ext cx="6985001" cy="3444997"/>
          </a:xfrm>
        </p:spPr>
        <p:txBody>
          <a:bodyPr>
            <a:normAutofit/>
          </a:bodyPr>
          <a:lstStyle/>
          <a:p>
            <a:pPr>
              <a:buNone/>
            </a:pPr>
            <a:r>
              <a:rPr lang="en-US" sz="3200" dirty="0" smtClean="0"/>
              <a:t>Like the steel beams of a building, the plot supports everything else in literature.  The plot is concerned only action, not with character setting, theme or any other element.  The plot or action moves the story along a path.</a:t>
            </a:r>
          </a:p>
          <a:p>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a:t>
            </a:r>
            <a:endParaRPr lang="en-US" dirty="0"/>
          </a:p>
        </p:txBody>
      </p:sp>
      <p:sp>
        <p:nvSpPr>
          <p:cNvPr id="3" name="Content Placeholder 2"/>
          <p:cNvSpPr>
            <a:spLocks noGrp="1"/>
          </p:cNvSpPr>
          <p:nvPr>
            <p:ph idx="1"/>
          </p:nvPr>
        </p:nvSpPr>
        <p:spPr/>
        <p:txBody>
          <a:bodyPr/>
          <a:lstStyle/>
          <a:p>
            <a:pPr>
              <a:buNone/>
            </a:pPr>
            <a:r>
              <a:rPr lang="en-US" sz="3200" dirty="0" smtClean="0">
                <a:solidFill>
                  <a:schemeClr val="tx1"/>
                </a:solidFill>
              </a:rPr>
              <a:t>The emotional attitude toward the reader or toward the subject implied by a literary work. </a:t>
            </a:r>
            <a:r>
              <a:rPr lang="en-US" sz="3200" b="1" dirty="0" smtClean="0">
                <a:solidFill>
                  <a:schemeClr val="tx1"/>
                </a:solidFill>
              </a:rPr>
              <a:t>Examples of different tones may include, playful, ironic, sarcastic, serious and sincere.</a:t>
            </a:r>
          </a:p>
          <a:p>
            <a:endParaRPr lang="en-US" dirty="0"/>
          </a:p>
        </p:txBody>
      </p:sp>
    </p:spTree>
    <p:extLst>
      <p:ext uri="{BB962C8B-B14F-4D97-AF65-F5344CB8AC3E}">
        <p14:creationId xmlns="" xmlns:p14="http://schemas.microsoft.com/office/powerpoint/2010/main" val="3517057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p:txBody>
          <a:bodyPr>
            <a:normAutofit lnSpcReduction="10000"/>
          </a:bodyPr>
          <a:lstStyle/>
          <a:p>
            <a:r>
              <a:rPr lang="en-US" sz="3600" dirty="0" smtClean="0">
                <a:latin typeface="Bodoni MT" pitchFamily="18" charset="0"/>
              </a:rPr>
              <a:t>In literature, the </a:t>
            </a:r>
            <a:r>
              <a:rPr lang="en-US" sz="3600" b="1" dirty="0" smtClean="0">
                <a:latin typeface="Bodoni MT" pitchFamily="18" charset="0"/>
              </a:rPr>
              <a:t>setting</a:t>
            </a:r>
            <a:r>
              <a:rPr lang="en-US" sz="3600" dirty="0" smtClean="0">
                <a:latin typeface="Bodoni MT" pitchFamily="18" charset="0"/>
              </a:rPr>
              <a:t> consists of the time and the  place of the action.</a:t>
            </a:r>
          </a:p>
          <a:p>
            <a:r>
              <a:rPr lang="en-US" sz="3600" dirty="0" smtClean="0">
                <a:latin typeface="Bodoni MT" pitchFamily="18" charset="0"/>
              </a:rPr>
              <a:t>The setting helps control mood; it also has impact on dialogue and character</a:t>
            </a:r>
            <a:r>
              <a:rPr lang="en-US" sz="3600" smtClean="0">
                <a:latin typeface="Bodoni MT" pitchFamily="18" charset="0"/>
              </a:rPr>
              <a:t>.  </a:t>
            </a:r>
            <a:endParaRPr lang="en-US" sz="3600" dirty="0" smtClean="0">
              <a:latin typeface="Bodoni MT"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IMAGERY</a:t>
            </a:r>
            <a:endParaRPr lang="en-US" dirty="0"/>
          </a:p>
        </p:txBody>
      </p:sp>
      <p:sp>
        <p:nvSpPr>
          <p:cNvPr id="3" name="Content Placeholder 2"/>
          <p:cNvSpPr>
            <a:spLocks noGrp="1"/>
          </p:cNvSpPr>
          <p:nvPr>
            <p:ph idx="1"/>
          </p:nvPr>
        </p:nvSpPr>
        <p:spPr/>
        <p:txBody>
          <a:bodyPr/>
          <a:lstStyle/>
          <a:p>
            <a:pPr marL="0" indent="0">
              <a:buNone/>
            </a:pPr>
            <a:r>
              <a:rPr lang="en-US" b="1" dirty="0"/>
              <a:t>I</a:t>
            </a:r>
            <a:r>
              <a:rPr lang="en-US" b="1" dirty="0" smtClean="0"/>
              <a:t>magery </a:t>
            </a:r>
            <a:r>
              <a:rPr lang="en-US" b="1" dirty="0"/>
              <a:t>includes the "mental pictures" that readers experience with a passage of literature. It signifies all the sensory perceptions referred to </a:t>
            </a:r>
            <a:r>
              <a:rPr lang="en-US" b="1" dirty="0" smtClean="0"/>
              <a:t>by the writer. </a:t>
            </a:r>
            <a:r>
              <a:rPr lang="en-US" b="1" dirty="0"/>
              <a:t>Imagery is not limited to visual imagery; it also includes auditory (sound), tactile (touch), thermal (heat and cold), olfactory (smell), gustatory (taste), and kinesthetic sensation (movement). </a:t>
            </a:r>
            <a:endParaRPr lang="en-US" dirty="0"/>
          </a:p>
        </p:txBody>
      </p:sp>
    </p:spTree>
    <p:extLst>
      <p:ext uri="{BB962C8B-B14F-4D97-AF65-F5344CB8AC3E}">
        <p14:creationId xmlns="" xmlns:p14="http://schemas.microsoft.com/office/powerpoint/2010/main" val="3575123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IMAGERY IN </a:t>
            </a:r>
            <a:br>
              <a:rPr lang="en-US" dirty="0" smtClean="0"/>
            </a:br>
            <a:r>
              <a:rPr lang="en-US" i="1" dirty="0" smtClean="0"/>
              <a:t>OF MICE AND MEN</a:t>
            </a:r>
            <a:endParaRPr lang="en-US" i="1" dirty="0"/>
          </a:p>
        </p:txBody>
      </p:sp>
      <p:sp>
        <p:nvSpPr>
          <p:cNvPr id="3" name="Content Placeholder 2"/>
          <p:cNvSpPr>
            <a:spLocks noGrp="1"/>
          </p:cNvSpPr>
          <p:nvPr>
            <p:ph idx="1"/>
          </p:nvPr>
        </p:nvSpPr>
        <p:spPr/>
        <p:txBody>
          <a:bodyPr/>
          <a:lstStyle/>
          <a:p>
            <a:r>
              <a:rPr lang="en-US" dirty="0"/>
              <a:t>"...So he reaches out to feel this red dress an' the girl lets out a squawk, and that gets Lennie all mixed up, and he holds on 'cause that's the only thing he can think to do" (Steinbeck 41).</a:t>
            </a:r>
          </a:p>
        </p:txBody>
      </p:sp>
    </p:spTree>
    <p:extLst>
      <p:ext uri="{BB962C8B-B14F-4D97-AF65-F5344CB8AC3E}">
        <p14:creationId xmlns="" xmlns:p14="http://schemas.microsoft.com/office/powerpoint/2010/main" val="3362558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IMAGERY</a:t>
            </a:r>
          </a:p>
          <a:p>
            <a:endParaRPr lang="en-US" dirty="0"/>
          </a:p>
        </p:txBody>
      </p:sp>
      <p:pic>
        <p:nvPicPr>
          <p:cNvPr id="5122" name="Picture 2" descr="\\lsps.org\employees\Teachers\stitcombe\My Documents\2013-2014 INTO THE WILD\images\Imagery_01.gif.jpg"/>
          <p:cNvPicPr>
            <a:picLocks noGrp="1" noChangeAspect="1" noChangeArrowheads="1"/>
          </p:cNvPicPr>
          <p:nvPr>
            <p:ph idx="1"/>
          </p:nvPr>
        </p:nvPicPr>
        <p:blipFill>
          <a:blip r:embed="rId2" cstate="print"/>
          <a:stretch>
            <a:fillRect/>
          </a:stretch>
        </p:blipFill>
        <p:spPr bwMode="auto">
          <a:xfrm>
            <a:off x="990600" y="2514600"/>
            <a:ext cx="6985000" cy="365985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913463"/>
          </a:xfrm>
        </p:spPr>
        <p:txBody>
          <a:bodyPr/>
          <a:lstStyle/>
          <a:p>
            <a:r>
              <a:rPr lang="en-US" dirty="0" smtClean="0"/>
              <a:t>METAPHOR OR SIMILE?</a:t>
            </a:r>
            <a:endParaRPr lang="en-US" dirty="0"/>
          </a:p>
        </p:txBody>
      </p:sp>
      <p:pic>
        <p:nvPicPr>
          <p:cNvPr id="2050" name="Picture 2" descr="\\lsps.org\employees\Teachers\stitcombe\My Documents\2013-2014 INTO THE WILD\images\gg.jpg"/>
          <p:cNvPicPr>
            <a:picLocks noGrp="1" noChangeAspect="1" noChangeArrowheads="1"/>
          </p:cNvPicPr>
          <p:nvPr>
            <p:ph idx="1"/>
          </p:nvPr>
        </p:nvPicPr>
        <p:blipFill>
          <a:blip r:embed="rId2" cstate="print"/>
          <a:stretch>
            <a:fillRect/>
          </a:stretch>
        </p:blipFill>
        <p:spPr bwMode="auto">
          <a:xfrm>
            <a:off x="2971800" y="2133600"/>
            <a:ext cx="3886200" cy="391992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SIMILE</a:t>
            </a:r>
            <a:br>
              <a:rPr lang="en-US" sz="3200" dirty="0" smtClean="0"/>
            </a:br>
            <a:r>
              <a:rPr lang="en-US" sz="3200" dirty="0" smtClean="0"/>
              <a:t>comparing two unlike things, </a:t>
            </a:r>
            <a:br>
              <a:rPr lang="en-US" sz="3200" dirty="0" smtClean="0"/>
            </a:br>
            <a:r>
              <a:rPr lang="en-US" sz="3200" dirty="0" smtClean="0"/>
              <a:t>using </a:t>
            </a:r>
            <a:r>
              <a:rPr lang="en-US" sz="3200" i="1" dirty="0" smtClean="0"/>
              <a:t>like</a:t>
            </a:r>
            <a:r>
              <a:rPr lang="en-US" sz="3200" dirty="0" smtClean="0"/>
              <a:t> or </a:t>
            </a:r>
            <a:r>
              <a:rPr lang="en-US" sz="3200" i="1" dirty="0" smtClean="0"/>
              <a:t>as</a:t>
            </a:r>
            <a:endParaRPr lang="en-US" sz="3200" i="1" dirty="0"/>
          </a:p>
        </p:txBody>
      </p:sp>
      <p:pic>
        <p:nvPicPr>
          <p:cNvPr id="3074" name="Picture 2" descr="\\lsps.org\employees\Teachers\stitcombe\My Documents\2013-2014 INTO THE WILD\images\ljjj.jpg"/>
          <p:cNvPicPr>
            <a:picLocks noGrp="1" noChangeAspect="1" noChangeArrowheads="1"/>
          </p:cNvPicPr>
          <p:nvPr>
            <p:ph idx="1"/>
          </p:nvPr>
        </p:nvPicPr>
        <p:blipFill>
          <a:blip r:embed="rId2" cstate="print"/>
          <a:stretch>
            <a:fillRect/>
          </a:stretch>
        </p:blipFill>
        <p:spPr bwMode="auto">
          <a:xfrm>
            <a:off x="2819400" y="2438400"/>
            <a:ext cx="3531393" cy="353139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Autobiography</a:t>
            </a:r>
            <a:endParaRPr lang="en-US" dirty="0"/>
          </a:p>
        </p:txBody>
      </p:sp>
      <p:sp>
        <p:nvSpPr>
          <p:cNvPr id="3" name="Content Placeholder 2"/>
          <p:cNvSpPr>
            <a:spLocks noGrp="1"/>
          </p:cNvSpPr>
          <p:nvPr>
            <p:ph idx="1"/>
          </p:nvPr>
        </p:nvSpPr>
        <p:spPr/>
        <p:txBody>
          <a:bodyPr/>
          <a:lstStyle/>
          <a:p>
            <a:pPr>
              <a:buNone/>
            </a:pPr>
            <a:r>
              <a:rPr lang="en-US" sz="4400" dirty="0" smtClean="0"/>
              <a:t>A person’s account of his or her own life.</a:t>
            </a:r>
          </a:p>
          <a:p>
            <a:pPr>
              <a:buNone/>
            </a:pPr>
            <a:endParaRPr lang="en-US" dirty="0" smtClean="0"/>
          </a:p>
          <a:p>
            <a:pPr>
              <a:buNone/>
            </a:pPr>
            <a:endParaRPr lang="en-US" dirty="0" smtClean="0"/>
          </a:p>
          <a:p>
            <a:r>
              <a:rPr lang="en-US" dirty="0" smtClean="0">
                <a:hlinkClick r:id="rId2"/>
              </a:rPr>
              <a:t>http://www.youtube.com/watch?v=IYlqUSkBgwQ</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METEPHOR</a:t>
            </a:r>
            <a:r>
              <a:rPr lang="en-US" dirty="0" smtClean="0"/>
              <a:t/>
            </a:r>
            <a:br>
              <a:rPr lang="en-US" dirty="0" smtClean="0"/>
            </a:br>
            <a:endParaRPr lang="en-US" dirty="0"/>
          </a:p>
        </p:txBody>
      </p:sp>
      <p:pic>
        <p:nvPicPr>
          <p:cNvPr id="1026" name="Picture 2" descr="\\lsps.org\employees\Teachers\stitcombe\My Documents\2013-2014 INTO THE WILD\images\huu.jpg"/>
          <p:cNvPicPr>
            <a:picLocks noGrp="1" noChangeAspect="1" noChangeArrowheads="1"/>
          </p:cNvPicPr>
          <p:nvPr>
            <p:ph idx="1"/>
          </p:nvPr>
        </p:nvPicPr>
        <p:blipFill>
          <a:blip r:embed="rId2" cstate="print"/>
          <a:stretch>
            <a:fillRect/>
          </a:stretch>
        </p:blipFill>
        <p:spPr bwMode="auto">
          <a:xfrm>
            <a:off x="4699794" y="1752600"/>
            <a:ext cx="3661913" cy="3429000"/>
          </a:xfrm>
          <a:prstGeom prst="rect">
            <a:avLst/>
          </a:prstGeom>
          <a:noFill/>
        </p:spPr>
      </p:pic>
      <p:sp>
        <p:nvSpPr>
          <p:cNvPr id="4" name="Text Placeholder 3"/>
          <p:cNvSpPr>
            <a:spLocks noGrp="1"/>
          </p:cNvSpPr>
          <p:nvPr>
            <p:ph type="body" sz="half" idx="2"/>
          </p:nvPr>
        </p:nvSpPr>
        <p:spPr>
          <a:xfrm>
            <a:off x="1176865" y="3031064"/>
            <a:ext cx="2536798" cy="2912535"/>
          </a:xfrm>
        </p:spPr>
        <p:txBody>
          <a:bodyPr>
            <a:normAutofit lnSpcReduction="10000"/>
          </a:bodyPr>
          <a:lstStyle/>
          <a:p>
            <a:r>
              <a:rPr lang="en-US" sz="2400" dirty="0"/>
              <a:t>an implied comparison is made between two unlike things that actually have something important in common</a:t>
            </a:r>
            <a:r>
              <a:rPr lang="en-US" dirty="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761063"/>
          </a:xfrm>
        </p:spPr>
        <p:txBody>
          <a:bodyPr>
            <a:normAutofit fontScale="90000"/>
          </a:bodyPr>
          <a:lstStyle/>
          <a:p>
            <a:r>
              <a:rPr lang="en-US" dirty="0" smtClean="0"/>
              <a:t/>
            </a:r>
            <a:br>
              <a:rPr lang="en-US" dirty="0" smtClean="0"/>
            </a:br>
            <a:r>
              <a:rPr lang="en-US" dirty="0" smtClean="0"/>
              <a:t>PERSONIFICATION</a:t>
            </a:r>
            <a:endParaRPr lang="en-US" dirty="0"/>
          </a:p>
        </p:txBody>
      </p:sp>
      <p:sp>
        <p:nvSpPr>
          <p:cNvPr id="6" name="Content Placeholder 5"/>
          <p:cNvSpPr>
            <a:spLocks noGrp="1"/>
          </p:cNvSpPr>
          <p:nvPr>
            <p:ph sz="half" idx="1"/>
          </p:nvPr>
        </p:nvSpPr>
        <p:spPr>
          <a:xfrm>
            <a:off x="1176866" y="2487168"/>
            <a:ext cx="3166534" cy="3447288"/>
          </a:xfrm>
        </p:spPr>
        <p:txBody>
          <a:bodyPr/>
          <a:lstStyle/>
          <a:p>
            <a:pPr marL="0" indent="0">
              <a:buNone/>
            </a:pPr>
            <a:r>
              <a:rPr lang="en-US" dirty="0"/>
              <a:t>the practice of attaching human traits and characteristics with inanimate objects, phenomena and animals. </a:t>
            </a:r>
          </a:p>
        </p:txBody>
      </p:sp>
      <p:pic>
        <p:nvPicPr>
          <p:cNvPr id="10" name="Content Placeholder 9"/>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343400" y="2673096"/>
            <a:ext cx="4351094" cy="307543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ALLITERATION</a:t>
            </a:r>
            <a:endParaRPr lang="en-US" dirty="0"/>
          </a:p>
        </p:txBody>
      </p:sp>
      <p:sp>
        <p:nvSpPr>
          <p:cNvPr id="11" name="Text Placeholder 10"/>
          <p:cNvSpPr>
            <a:spLocks noGrp="1"/>
          </p:cNvSpPr>
          <p:nvPr>
            <p:ph idx="1"/>
          </p:nvPr>
        </p:nvSpPr>
        <p:spPr/>
        <p:txBody>
          <a:bodyPr>
            <a:noAutofit/>
          </a:bodyPr>
          <a:lstStyle/>
          <a:p>
            <a:pPr>
              <a:buNone/>
            </a:pPr>
            <a:r>
              <a:rPr lang="en-US" sz="3600" dirty="0" smtClean="0"/>
              <a:t>use of similar consonants: a poetic or literary effect achieved by using several words that begin with the same or similar consonants</a:t>
            </a:r>
            <a:endParaRPr lang="en-US" sz="3600" dirty="0"/>
          </a:p>
        </p:txBody>
      </p:sp>
    </p:spTree>
    <p:extLst>
      <p:ext uri="{BB962C8B-B14F-4D97-AF65-F5344CB8AC3E}">
        <p14:creationId xmlns="" xmlns:p14="http://schemas.microsoft.com/office/powerpoint/2010/main" val="2058665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ALLITERATION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05000" y="2514600"/>
            <a:ext cx="5796634" cy="358140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ALLUSION</a:t>
            </a:r>
            <a:endParaRPr lang="en-US" dirty="0"/>
          </a:p>
        </p:txBody>
      </p:sp>
      <p:sp>
        <p:nvSpPr>
          <p:cNvPr id="3" name="Content Placeholder 2"/>
          <p:cNvSpPr>
            <a:spLocks noGrp="1"/>
          </p:cNvSpPr>
          <p:nvPr>
            <p:ph idx="1"/>
          </p:nvPr>
        </p:nvSpPr>
        <p:spPr/>
        <p:txBody>
          <a:bodyPr/>
          <a:lstStyle/>
          <a:p>
            <a:pPr marL="0" indent="0">
              <a:buNone/>
            </a:pPr>
            <a:r>
              <a:rPr lang="en-US" b="1" dirty="0"/>
              <a:t>reference in literature to a person, place, event, or another passage of literature, often without explicit identification. Allusions can originate in mythology, biblical references, historical events, legends, geography, or earlier literary works</a:t>
            </a:r>
            <a:endParaRPr lang="en-US" dirty="0"/>
          </a:p>
        </p:txBody>
      </p:sp>
    </p:spTree>
    <p:extLst>
      <p:ext uri="{BB962C8B-B14F-4D97-AF65-F5344CB8AC3E}">
        <p14:creationId xmlns="" xmlns:p14="http://schemas.microsoft.com/office/powerpoint/2010/main" val="476163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ALLUSION</a:t>
            </a:r>
            <a:endParaRPr lang="en-US" dirty="0"/>
          </a:p>
        </p:txBody>
      </p:sp>
      <p:pic>
        <p:nvPicPr>
          <p:cNvPr id="4098" name="Picture 2" descr="\\lsps.org\employees\Teachers\stitcombe\My Documents\2013-2014 INTO THE WILD\images\yii.jpg"/>
          <p:cNvPicPr>
            <a:picLocks noGrp="1" noChangeAspect="1" noChangeArrowheads="1"/>
          </p:cNvPicPr>
          <p:nvPr>
            <p:ph idx="1"/>
          </p:nvPr>
        </p:nvPicPr>
        <p:blipFill>
          <a:blip r:embed="rId2" cstate="print"/>
          <a:stretch>
            <a:fillRect/>
          </a:stretch>
        </p:blipFill>
        <p:spPr bwMode="auto">
          <a:xfrm>
            <a:off x="1542711" y="2819400"/>
            <a:ext cx="6432889" cy="25368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FIGURATIVE LANGUAGE IN POPULAR SONG LYRICS: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www.bing.com/videos/search?q=onomatopoeia+examples+songs&amp;qpvt=onomatopoeia+examples+songs&amp;FORM=VDRE#view=detail&amp;mid=7CDE6003EB8FDA4A70DB7CDE6003EB8FDA4A70DB</a:t>
            </a:r>
            <a:endParaRPr lang="en-US" dirty="0" smtClean="0"/>
          </a:p>
          <a:p>
            <a:endParaRPr lang="en-US" dirty="0"/>
          </a:p>
        </p:txBody>
      </p:sp>
    </p:spTree>
    <p:extLst>
      <p:ext uri="{BB962C8B-B14F-4D97-AF65-F5344CB8AC3E}">
        <p14:creationId xmlns="" xmlns:p14="http://schemas.microsoft.com/office/powerpoint/2010/main" val="3499019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ONOMATOPEIA </a:t>
            </a:r>
            <a:r>
              <a:rPr lang="en-US" dirty="0" smtClean="0"/>
              <a:t/>
            </a:r>
            <a:br>
              <a:rPr lang="en-US" dirty="0" smtClean="0"/>
            </a:br>
            <a:endParaRPr lang="en-US" dirty="0"/>
          </a:p>
        </p:txBody>
      </p:sp>
      <p:pic>
        <p:nvPicPr>
          <p:cNvPr id="4" name="Content Placeholder 3"/>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1176338" y="2880655"/>
            <a:ext cx="3338512" cy="2660377"/>
          </a:xfrm>
        </p:spPr>
      </p:pic>
      <p:sp>
        <p:nvSpPr>
          <p:cNvPr id="5" name="Text Placeholder 4"/>
          <p:cNvSpPr>
            <a:spLocks noGrp="1"/>
          </p:cNvSpPr>
          <p:nvPr>
            <p:ph sz="half" idx="2"/>
          </p:nvPr>
        </p:nvSpPr>
        <p:spPr/>
        <p:txBody>
          <a:bodyPr>
            <a:normAutofit/>
          </a:bodyPr>
          <a:lstStyle/>
          <a:p>
            <a:pPr>
              <a:buNone/>
            </a:pPr>
            <a:r>
              <a:rPr lang="en-US" sz="3200" dirty="0" smtClean="0"/>
              <a:t>the formation of a word from a sound associated with what is named (</a:t>
            </a:r>
            <a:r>
              <a:rPr lang="en-US" sz="3200" dirty="0" err="1" smtClean="0"/>
              <a:t>e.g.,</a:t>
            </a:r>
            <a:r>
              <a:rPr lang="en-US" sz="3200" i="1" dirty="0" err="1" smtClean="0"/>
              <a:t>cuckoo</a:t>
            </a:r>
            <a:r>
              <a:rPr lang="en-US" sz="3200" dirty="0" smtClean="0"/>
              <a:t>, </a:t>
            </a:r>
            <a:r>
              <a:rPr lang="en-US" sz="3200" i="1" dirty="0" smtClean="0"/>
              <a:t>sizzle</a:t>
            </a:r>
            <a:r>
              <a:rPr lang="en-US" sz="3200" dirty="0" smtClean="0"/>
              <a:t> )</a:t>
            </a: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VERBAL IRONY</a:t>
            </a:r>
            <a:r>
              <a:rPr lang="en-US" dirty="0"/>
              <a:t/>
            </a:r>
            <a:br>
              <a:rPr lang="en-US" dirty="0"/>
            </a:br>
            <a:r>
              <a:rPr lang="en-US" dirty="0"/>
              <a:t>A contradiction of expectation between what is said and what is meant</a:t>
            </a:r>
          </a:p>
        </p:txBody>
      </p:sp>
      <p:sp>
        <p:nvSpPr>
          <p:cNvPr id="3" name="Content Placeholder 2"/>
          <p:cNvSpPr>
            <a:spLocks noGrp="1"/>
          </p:cNvSpPr>
          <p:nvPr>
            <p:ph type="body" idx="1"/>
          </p:nvPr>
        </p:nvSpPr>
        <p:spPr/>
        <p:txBody>
          <a:bodyPr/>
          <a:lstStyle/>
          <a:p>
            <a:r>
              <a:rPr lang="en-US" dirty="0">
                <a:hlinkClick r:id="rId2"/>
              </a:rPr>
              <a:t>http://</a:t>
            </a:r>
            <a:r>
              <a:rPr lang="en-US" dirty="0" smtClean="0">
                <a:hlinkClick r:id="rId2"/>
              </a:rPr>
              <a:t>www.bing.com/videos/search?q=VERBAL+IRONY&amp;FORM=HDRSC3#view=detail&amp;mid=EDADA4C026777DF1F154EDADA4C026777DF1F154</a:t>
            </a: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DRAMATIC (OR TRAGIC) IRONY</a:t>
            </a:r>
            <a:r>
              <a:rPr lang="en-US" dirty="0"/>
              <a:t/>
            </a:r>
            <a:br>
              <a:rPr lang="en-US" dirty="0"/>
            </a:br>
            <a:r>
              <a:rPr lang="en-US" dirty="0"/>
              <a:t>It occurs when the audience is aware of something that the characters in the story are not aware </a:t>
            </a:r>
            <a:r>
              <a:rPr lang="en-US" dirty="0" smtClean="0"/>
              <a:t>of.  This </a:t>
            </a:r>
            <a:r>
              <a:rPr lang="en-US" dirty="0"/>
              <a:t>is the result of the reader having a greater knowledge than the characters themselves.</a:t>
            </a:r>
          </a:p>
        </p:txBody>
      </p:sp>
      <p:sp>
        <p:nvSpPr>
          <p:cNvPr id="3" name="Content Placeholder 2"/>
          <p:cNvSpPr>
            <a:spLocks noGrp="1"/>
          </p:cNvSpPr>
          <p:nvPr>
            <p:ph type="body" idx="1"/>
          </p:nvPr>
        </p:nvSpPr>
        <p:spPr/>
        <p:txBody>
          <a:bodyPr/>
          <a:lstStyle/>
          <a:p>
            <a:r>
              <a:rPr lang="en-US" dirty="0">
                <a:hlinkClick r:id="rId2"/>
              </a:rPr>
              <a:t>http://www.bing.com/videos/search?q=DRAMATIC+IRONY&amp;qs=n&amp;form=QBVR&amp;pq=dramatic+irony&amp;sc=8-14&amp;sp=-1&amp;sk=#</a:t>
            </a:r>
            <a:r>
              <a:rPr lang="en-US" dirty="0" smtClean="0">
                <a:hlinkClick r:id="rId2"/>
              </a:rPr>
              <a:t>view=detail&amp;mid=64BBAC579C0DB2837FFF64BBAC579C0DB2837FFF</a:t>
            </a:r>
            <a:endParaRPr lang="en-US" dirty="0" smtClean="0"/>
          </a:p>
          <a:p>
            <a:endParaRPr lang="en-US" dirty="0"/>
          </a:p>
        </p:txBody>
      </p:sp>
    </p:spTree>
    <p:extLst>
      <p:ext uri="{BB962C8B-B14F-4D97-AF65-F5344CB8AC3E}">
        <p14:creationId xmlns="" xmlns:p14="http://schemas.microsoft.com/office/powerpoint/2010/main" val="480288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An account of a person’s life written by another person.</a:t>
            </a:r>
            <a:endParaRPr lang="en-US" dirty="0"/>
          </a:p>
        </p:txBody>
      </p:sp>
      <p:pic>
        <p:nvPicPr>
          <p:cNvPr id="4" name="Picture 3" descr="fhjj.jpg"/>
          <p:cNvPicPr>
            <a:picLocks noChangeAspect="1"/>
          </p:cNvPicPr>
          <p:nvPr/>
        </p:nvPicPr>
        <p:blipFill>
          <a:blip r:embed="rId2" cstate="print"/>
          <a:stretch>
            <a:fillRect/>
          </a:stretch>
        </p:blipFill>
        <p:spPr>
          <a:xfrm>
            <a:off x="1268987" y="3467100"/>
            <a:ext cx="1524000" cy="2409825"/>
          </a:xfrm>
          <a:prstGeom prst="rect">
            <a:avLst/>
          </a:prstGeom>
        </p:spPr>
      </p:pic>
      <p:pic>
        <p:nvPicPr>
          <p:cNvPr id="6" name="Picture 5" descr="nkl;.jpg"/>
          <p:cNvPicPr>
            <a:picLocks noChangeAspect="1"/>
          </p:cNvPicPr>
          <p:nvPr/>
        </p:nvPicPr>
        <p:blipFill>
          <a:blip r:embed="rId3" cstate="print"/>
          <a:stretch>
            <a:fillRect/>
          </a:stretch>
        </p:blipFill>
        <p:spPr>
          <a:xfrm>
            <a:off x="5832475" y="3792007"/>
            <a:ext cx="2143125" cy="2143125"/>
          </a:xfrm>
          <a:prstGeom prst="rect">
            <a:avLst/>
          </a:prstGeom>
        </p:spPr>
      </p:pic>
      <p:pic>
        <p:nvPicPr>
          <p:cNvPr id="7" name="Picture 6" descr="K;L.jpg"/>
          <p:cNvPicPr>
            <a:picLocks noChangeAspect="1"/>
          </p:cNvPicPr>
          <p:nvPr/>
        </p:nvPicPr>
        <p:blipFill>
          <a:blip r:embed="rId4" cstate="print"/>
          <a:stretch>
            <a:fillRect/>
          </a:stretch>
        </p:blipFill>
        <p:spPr>
          <a:xfrm>
            <a:off x="3514749" y="3268132"/>
            <a:ext cx="1714500" cy="2667000"/>
          </a:xfrm>
          <a:prstGeom prst="rect">
            <a:avLst/>
          </a:prstGeom>
        </p:spPr>
      </p:pic>
      <p:pic>
        <p:nvPicPr>
          <p:cNvPr id="8" name="Picture 7" descr="OIK.jpg"/>
          <p:cNvPicPr>
            <a:picLocks noChangeAspect="1"/>
          </p:cNvPicPr>
          <p:nvPr/>
        </p:nvPicPr>
        <p:blipFill>
          <a:blip r:embed="rId5" cstate="print"/>
          <a:stretch>
            <a:fillRect/>
          </a:stretch>
        </p:blipFill>
        <p:spPr>
          <a:xfrm>
            <a:off x="2685197" y="1039996"/>
            <a:ext cx="3505200" cy="107632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SITUATIONAL IRONY</a:t>
            </a:r>
            <a:br>
              <a:rPr lang="en-US" dirty="0"/>
            </a:br>
            <a:r>
              <a:rPr lang="en-US" dirty="0"/>
              <a:t>It involves a discrepancy between what is expected to happen and what actually happens</a:t>
            </a:r>
          </a:p>
        </p:txBody>
      </p:sp>
      <p:sp>
        <p:nvSpPr>
          <p:cNvPr id="3" name="Content Placeholder 2"/>
          <p:cNvSpPr>
            <a:spLocks noGrp="1"/>
          </p:cNvSpPr>
          <p:nvPr>
            <p:ph type="body" idx="1"/>
          </p:nvPr>
        </p:nvSpPr>
        <p:spPr/>
        <p:txBody>
          <a:bodyPr>
            <a:normAutofit lnSpcReduction="10000"/>
          </a:bodyPr>
          <a:lstStyle/>
          <a:p>
            <a:r>
              <a:rPr lang="en-US" dirty="0">
                <a:hlinkClick r:id="rId2"/>
              </a:rPr>
              <a:t>http://www.bing.com/videos/search?q=SITUATIONAL+IRONY+HORROR&amp;qs=n&amp;form=QBVR&amp;pq=situational+irony+horror&amp;sc=0-20&amp;sp=-1&amp;sk=#</a:t>
            </a:r>
            <a:r>
              <a:rPr lang="en-US" dirty="0" smtClean="0">
                <a:hlinkClick r:id="rId2"/>
              </a:rPr>
              <a:t>view=detail&amp;mid=BC22CC0536D41C19A6AABC22CC0536D41C19A6AA</a:t>
            </a:r>
            <a:endParaRPr lang="en-US" dirty="0" smtClean="0"/>
          </a:p>
          <a:p>
            <a:endParaRPr lang="en-US" dirty="0"/>
          </a:p>
        </p:txBody>
      </p:sp>
    </p:spTree>
    <p:extLst>
      <p:ext uri="{BB962C8B-B14F-4D97-AF65-F5344CB8AC3E}">
        <p14:creationId xmlns="" xmlns:p14="http://schemas.microsoft.com/office/powerpoint/2010/main" val="191264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4495800"/>
            <a:ext cx="6798734" cy="886353"/>
          </a:xfrm>
        </p:spPr>
        <p:txBody>
          <a:bodyPr/>
          <a:lstStyle/>
          <a:p>
            <a:r>
              <a:rPr lang="en-US" dirty="0" smtClean="0"/>
              <a:t>IMPRACTICAL JOKERS – Look for the situational and dramatic irony.</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3803" b="3803"/>
          <a:stretch>
            <a:fillRect/>
          </a:stretch>
        </p:blipFill>
        <p:spPr/>
      </p:pic>
      <p:sp>
        <p:nvSpPr>
          <p:cNvPr id="3" name="Content Placeholder 2"/>
          <p:cNvSpPr>
            <a:spLocks noGrp="1"/>
          </p:cNvSpPr>
          <p:nvPr>
            <p:ph type="body" sz="half" idx="2"/>
          </p:nvPr>
        </p:nvSpPr>
        <p:spPr/>
        <p:txBody>
          <a:bodyPr>
            <a:normAutofit fontScale="40000" lnSpcReduction="20000"/>
          </a:bodyPr>
          <a:lstStyle/>
          <a:p>
            <a:r>
              <a:rPr lang="en-US" dirty="0">
                <a:hlinkClick r:id="rId3"/>
              </a:rPr>
              <a:t>http://www.bing.com/videos/search?q=IMPRACTICAL+JOKERS&amp;qs=n&amp;form=QBVR&amp;pq=impractical+jokers&amp;sc=8-18&amp;sp=-1&amp;sk=#</a:t>
            </a:r>
            <a:r>
              <a:rPr lang="en-US" dirty="0" smtClean="0">
                <a:hlinkClick r:id="rId3"/>
              </a:rPr>
              <a:t>view=detail&amp;mid=9F98EDC0EDE3B316A6279F98EDC0EDE3B316A627</a:t>
            </a:r>
            <a:endParaRPr lang="en-US" dirty="0" smtClean="0"/>
          </a:p>
          <a:p>
            <a:r>
              <a:rPr lang="en-US" dirty="0">
                <a:hlinkClick r:id="rId3"/>
              </a:rPr>
              <a:t>http://www.bing.com/videos/search?q=IMPRACTICAL+JOKERS&amp;qs=n&amp;form=QBVR&amp;pq=impractical+jokers&amp;sc=8-18&amp;sp=-1&amp;sk=#</a:t>
            </a:r>
            <a:r>
              <a:rPr lang="en-US" dirty="0" smtClean="0">
                <a:hlinkClick r:id="rId3"/>
              </a:rPr>
              <a:t>view=detail&amp;mid=ECAE46CC651655E98125ECAE46CC651655E98125</a:t>
            </a:r>
            <a:endParaRPr lang="en-US" dirty="0" smtClean="0"/>
          </a:p>
          <a:p>
            <a:endParaRPr lang="en-US" dirty="0"/>
          </a:p>
        </p:txBody>
      </p:sp>
    </p:spTree>
    <p:extLst>
      <p:ext uri="{BB962C8B-B14F-4D97-AF65-F5344CB8AC3E}">
        <p14:creationId xmlns="" xmlns:p14="http://schemas.microsoft.com/office/powerpoint/2010/main" val="3085880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t>FORESHADOWING </a:t>
            </a:r>
            <a:r>
              <a:rPr lang="en-US" dirty="0" smtClean="0"/>
              <a:t/>
            </a:r>
            <a:br>
              <a:rPr lang="en-US" dirty="0" smtClean="0"/>
            </a:br>
            <a:endParaRPr lang="en-US" dirty="0"/>
          </a:p>
        </p:txBody>
      </p:sp>
      <p:sp>
        <p:nvSpPr>
          <p:cNvPr id="5" name="Content Placeholder 4"/>
          <p:cNvSpPr>
            <a:spLocks noGrp="1"/>
          </p:cNvSpPr>
          <p:nvPr>
            <p:ph idx="1"/>
          </p:nvPr>
        </p:nvSpPr>
        <p:spPr/>
        <p:txBody>
          <a:bodyPr>
            <a:normAutofit/>
          </a:bodyPr>
          <a:lstStyle/>
          <a:p>
            <a:pPr>
              <a:buNone/>
            </a:pPr>
            <a:r>
              <a:rPr lang="en-US" sz="3600" b="1" dirty="0" smtClean="0"/>
              <a:t>Suggesting, hinting, indicating, or showing what will occur later in a narrative. Foreshadowing often provides hints about what will happen next.</a:t>
            </a:r>
            <a:endParaRPr lang="en-US" sz="3600" dirty="0"/>
          </a:p>
        </p:txBody>
      </p:sp>
    </p:spTree>
    <p:extLst>
      <p:ext uri="{BB962C8B-B14F-4D97-AF65-F5344CB8AC3E}">
        <p14:creationId xmlns="" xmlns:p14="http://schemas.microsoft.com/office/powerpoint/2010/main" val="11235771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FORESHADOWING</a:t>
            </a:r>
            <a:endParaRPr lang="en-US" dirty="0"/>
          </a:p>
        </p:txBody>
      </p:sp>
      <p:sp>
        <p:nvSpPr>
          <p:cNvPr id="5" name="Content Placeholder 4"/>
          <p:cNvSpPr>
            <a:spLocks noGrp="1"/>
          </p:cNvSpPr>
          <p:nvPr>
            <p:ph idx="1"/>
          </p:nvPr>
        </p:nvSpPr>
        <p:spPr/>
        <p:txBody>
          <a:bodyPr/>
          <a:lstStyle/>
          <a:p>
            <a:r>
              <a:rPr lang="en-US" dirty="0" smtClean="0"/>
              <a:t>In John Steinbeck novel “Of Mice and Men”, the George killing Candy’s dog foreshadows Candy killing </a:t>
            </a:r>
            <a:r>
              <a:rPr lang="en-US" dirty="0" err="1" smtClean="0"/>
              <a:t>Lennie</a:t>
            </a:r>
            <a:r>
              <a:rPr lang="en-US" dirty="0" smtClean="0"/>
              <a:t> because Candy is identical to George and </a:t>
            </a:r>
            <a:r>
              <a:rPr lang="en-US" dirty="0" err="1" smtClean="0"/>
              <a:t>Lennie</a:t>
            </a:r>
            <a:r>
              <a:rPr lang="en-US" dirty="0" smtClean="0"/>
              <a:t> to the dog. Even death of the dog was the same as </a:t>
            </a:r>
            <a:r>
              <a:rPr lang="en-US" dirty="0" err="1" smtClean="0"/>
              <a:t>Lennie’s</a:t>
            </a:r>
            <a:r>
              <a:rPr lang="en-US" dirty="0" smtClean="0"/>
              <a:t> as both were shot in the back of the head. Candy tells George, “I ought to of shot that dog myself”. He chooses to kill </a:t>
            </a:r>
            <a:r>
              <a:rPr lang="en-US" dirty="0" err="1" smtClean="0"/>
              <a:t>Lennie</a:t>
            </a:r>
            <a:r>
              <a:rPr lang="en-US" dirty="0" smtClean="0"/>
              <a:t> himself in order to save him from being killed by a stranger.</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COLOR</a:t>
            </a:r>
            <a:endParaRPr lang="en-US" dirty="0"/>
          </a:p>
        </p:txBody>
      </p:sp>
      <p:sp>
        <p:nvSpPr>
          <p:cNvPr id="3" name="Content Placeholder 2"/>
          <p:cNvSpPr>
            <a:spLocks noGrp="1"/>
          </p:cNvSpPr>
          <p:nvPr>
            <p:ph idx="1"/>
          </p:nvPr>
        </p:nvSpPr>
        <p:spPr/>
        <p:txBody>
          <a:bodyPr>
            <a:normAutofit/>
          </a:bodyPr>
          <a:lstStyle/>
          <a:p>
            <a:r>
              <a:rPr lang="en-US" sz="3600" dirty="0" smtClean="0"/>
              <a:t>Details and descriptions common to a certain place.</a:t>
            </a:r>
          </a:p>
          <a:p>
            <a:endParaRPr lang="en-US" sz="3600" dirty="0"/>
          </a:p>
        </p:txBody>
      </p:sp>
    </p:spTree>
    <p:extLst>
      <p:ext uri="{BB962C8B-B14F-4D97-AF65-F5344CB8AC3E}">
        <p14:creationId xmlns="" xmlns:p14="http://schemas.microsoft.com/office/powerpoint/2010/main" val="2812735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VIEW</a:t>
            </a:r>
            <a:endParaRPr lang="en-US" dirty="0"/>
          </a:p>
        </p:txBody>
      </p:sp>
      <p:sp>
        <p:nvSpPr>
          <p:cNvPr id="3" name="Content Placeholder 2"/>
          <p:cNvSpPr>
            <a:spLocks noGrp="1"/>
          </p:cNvSpPr>
          <p:nvPr>
            <p:ph idx="1"/>
          </p:nvPr>
        </p:nvSpPr>
        <p:spPr/>
        <p:txBody>
          <a:bodyPr/>
          <a:lstStyle/>
          <a:p>
            <a:pPr>
              <a:buNone/>
            </a:pPr>
            <a:r>
              <a:rPr lang="en-US" sz="4400" dirty="0" smtClean="0"/>
              <a:t>The position or vantage point, determined by the author, from which the story seems to come to the reader.</a:t>
            </a:r>
          </a:p>
          <a:p>
            <a:endParaRPr lang="en-US" dirty="0"/>
          </a:p>
        </p:txBody>
      </p:sp>
    </p:spTree>
    <p:extLst>
      <p:ext uri="{BB962C8B-B14F-4D97-AF65-F5344CB8AC3E}">
        <p14:creationId xmlns="" xmlns:p14="http://schemas.microsoft.com/office/powerpoint/2010/main" val="2777451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EPIGRAPH</a:t>
            </a:r>
            <a:endParaRPr lang="en-US" dirty="0"/>
          </a:p>
        </p:txBody>
      </p:sp>
      <p:sp>
        <p:nvSpPr>
          <p:cNvPr id="4" name="Text Placeholder 3"/>
          <p:cNvSpPr>
            <a:spLocks noGrp="1"/>
          </p:cNvSpPr>
          <p:nvPr>
            <p:ph type="body" sz="quarter" idx="13"/>
          </p:nvPr>
        </p:nvSpPr>
        <p:spPr>
          <a:xfrm>
            <a:off x="1334333" y="2438400"/>
            <a:ext cx="6158665" cy="1566333"/>
          </a:xfrm>
        </p:spPr>
        <p:txBody>
          <a:bodyPr>
            <a:normAutofit/>
          </a:bodyPr>
          <a:lstStyle/>
          <a:p>
            <a:r>
              <a:rPr lang="en-US" sz="2800" dirty="0"/>
              <a:t>A quotation set at the beginning of a literary work that serves to round out or complete the design of work.</a:t>
            </a:r>
          </a:p>
          <a:p>
            <a:endParaRPr lang="en-US" dirty="0"/>
          </a:p>
        </p:txBody>
      </p:sp>
      <p:sp>
        <p:nvSpPr>
          <p:cNvPr id="3" name="Content Placeholder 2"/>
          <p:cNvSpPr>
            <a:spLocks noGrp="1"/>
          </p:cNvSpPr>
          <p:nvPr>
            <p:ph type="body" idx="1"/>
          </p:nvPr>
        </p:nvSpPr>
        <p:spPr/>
        <p:txBody>
          <a:bodyPr>
            <a:normAutofit/>
          </a:bodyPr>
          <a:lstStyle/>
          <a:p>
            <a:r>
              <a:rPr lang="en-US" sz="2800" dirty="0" smtClean="0"/>
              <a:t>In </a:t>
            </a:r>
            <a:r>
              <a:rPr lang="en-US" sz="2800" i="1" dirty="0" smtClean="0"/>
              <a:t>Into The Wild</a:t>
            </a:r>
            <a:r>
              <a:rPr lang="en-US" sz="2800" dirty="0" smtClean="0"/>
              <a:t>, each </a:t>
            </a:r>
            <a:r>
              <a:rPr lang="en-US" sz="2800" dirty="0"/>
              <a:t>chapter begins with a short epigraph (a quotation that is relevant to that chapter</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ANECDOTE</a:t>
            </a:r>
            <a:br>
              <a:rPr lang="en-US" dirty="0" smtClean="0"/>
            </a:br>
            <a:r>
              <a:rPr lang="en-US" sz="2700" dirty="0">
                <a:solidFill>
                  <a:schemeClr val="tx1"/>
                </a:solidFill>
              </a:rPr>
              <a:t>a short account of a particular incident or event, especially of an interesting or amusing </a:t>
            </a:r>
            <a:r>
              <a:rPr lang="en-US" sz="2700" dirty="0" smtClean="0">
                <a:solidFill>
                  <a:schemeClr val="tx1"/>
                </a:solidFill>
              </a:rPr>
              <a:t>nature. </a:t>
            </a:r>
            <a:endParaRPr lang="en-US" sz="2700" dirty="0">
              <a:solidFill>
                <a:schemeClr val="tx1"/>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19139" y="2590800"/>
            <a:ext cx="7824324" cy="3124200"/>
          </a:xfrm>
        </p:spPr>
      </p:pic>
    </p:spTree>
    <p:extLst>
      <p:ext uri="{BB962C8B-B14F-4D97-AF65-F5344CB8AC3E}">
        <p14:creationId xmlns="" xmlns:p14="http://schemas.microsoft.com/office/powerpoint/2010/main" val="1762285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a:t>
            </a:r>
            <a:endParaRPr lang="en-US" dirty="0"/>
          </a:p>
        </p:txBody>
      </p:sp>
      <p:sp>
        <p:nvSpPr>
          <p:cNvPr id="3" name="Content Placeholder 2"/>
          <p:cNvSpPr>
            <a:spLocks noGrp="1"/>
          </p:cNvSpPr>
          <p:nvPr>
            <p:ph idx="1"/>
          </p:nvPr>
        </p:nvSpPr>
        <p:spPr/>
        <p:txBody>
          <a:bodyPr/>
          <a:lstStyle/>
          <a:p>
            <a:pPr>
              <a:buNone/>
            </a:pPr>
            <a:r>
              <a:rPr lang="en-US" sz="2800" b="1" dirty="0" smtClean="0">
                <a:latin typeface="Bodoni MT" pitchFamily="18" charset="0"/>
              </a:rPr>
              <a:t>Characterization</a:t>
            </a:r>
            <a:r>
              <a:rPr lang="en-US" sz="2800" dirty="0" smtClean="0">
                <a:latin typeface="Bodoni MT" pitchFamily="18" charset="0"/>
              </a:rPr>
              <a:t> is the device used by an author to develop a character through (1) what that character says and does, (2) what other people in the story say about him/her and how they react to him/her, and (3) what the author reveals directly or through a narrator.</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The author’s message or underlying purpose in writing a story, novel, or play.  The author reveals a truth or offers a commentary about life or about people.  Usually the theme is implied, never stated directly.</a:t>
            </a:r>
          </a:p>
          <a:p>
            <a:pPr marL="0" indent="0">
              <a:buNone/>
            </a:pPr>
            <a:endParaRPr lang="en-US" sz="3200" dirty="0"/>
          </a:p>
        </p:txBody>
      </p:sp>
    </p:spTree>
    <p:extLst>
      <p:ext uri="{BB962C8B-B14F-4D97-AF65-F5344CB8AC3E}">
        <p14:creationId xmlns="" xmlns:p14="http://schemas.microsoft.com/office/powerpoint/2010/main" val="4221714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INTO THE WILD </a:t>
            </a:r>
            <a:r>
              <a:rPr lang="en-US" dirty="0" smtClean="0"/>
              <a:t>THEMES</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pPr>
            <a:r>
              <a:rPr lang="en-US" dirty="0" smtClean="0"/>
              <a:t> </a:t>
            </a:r>
            <a:r>
              <a:rPr lang="en-US" sz="2800" dirty="0" smtClean="0">
                <a:solidFill>
                  <a:schemeClr val="tx1"/>
                </a:solidFill>
              </a:rPr>
              <a:t>The allure of the wilderness</a:t>
            </a:r>
          </a:p>
          <a:p>
            <a:pPr>
              <a:lnSpc>
                <a:spcPct val="110000"/>
              </a:lnSpc>
            </a:pPr>
            <a:r>
              <a:rPr lang="en-US" sz="2800" dirty="0" smtClean="0">
                <a:solidFill>
                  <a:schemeClr val="tx1"/>
                </a:solidFill>
              </a:rPr>
              <a:t>Forgiveness</a:t>
            </a:r>
          </a:p>
          <a:p>
            <a:pPr>
              <a:lnSpc>
                <a:spcPct val="110000"/>
              </a:lnSpc>
            </a:pPr>
            <a:r>
              <a:rPr lang="en-US" sz="2800" dirty="0" smtClean="0">
                <a:solidFill>
                  <a:schemeClr val="tx1"/>
                </a:solidFill>
              </a:rPr>
              <a:t>Ultimate Freedom</a:t>
            </a:r>
          </a:p>
          <a:p>
            <a:pPr>
              <a:lnSpc>
                <a:spcPct val="110000"/>
              </a:lnSpc>
            </a:pPr>
            <a:r>
              <a:rPr lang="en-US" sz="2800" dirty="0" smtClean="0">
                <a:solidFill>
                  <a:schemeClr val="tx1"/>
                </a:solidFill>
              </a:rPr>
              <a:t>Valuing Principles over People</a:t>
            </a:r>
          </a:p>
          <a:p>
            <a:pPr>
              <a:lnSpc>
                <a:spcPct val="110000"/>
              </a:lnSpc>
            </a:pPr>
            <a:r>
              <a:rPr lang="en-US" sz="2800" dirty="0" smtClean="0">
                <a:solidFill>
                  <a:schemeClr val="tx1"/>
                </a:solidFill>
              </a:rPr>
              <a:t>The Elusiveness of Identity</a:t>
            </a:r>
          </a:p>
          <a:p>
            <a:pPr>
              <a:lnSpc>
                <a:spcPct val="110000"/>
              </a:lnSpc>
            </a:pPr>
            <a:r>
              <a:rPr lang="en-US" sz="2800" dirty="0" smtClean="0">
                <a:solidFill>
                  <a:schemeClr val="tx1"/>
                </a:solidFill>
              </a:rPr>
              <a:t>The Father-Son relationship</a:t>
            </a:r>
          </a:p>
          <a:p>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065863"/>
          </a:xfrm>
        </p:spPr>
        <p:txBody>
          <a:bodyPr/>
          <a:lstStyle/>
          <a:p>
            <a:r>
              <a:rPr lang="en-US" dirty="0" smtClean="0"/>
              <a:t>SYMBOLISM</a:t>
            </a:r>
            <a:endParaRPr lang="en-US" dirty="0"/>
          </a:p>
        </p:txBody>
      </p:sp>
      <p:sp>
        <p:nvSpPr>
          <p:cNvPr id="3" name="Content Placeholder 2"/>
          <p:cNvSpPr>
            <a:spLocks noGrp="1"/>
          </p:cNvSpPr>
          <p:nvPr>
            <p:ph idx="1"/>
          </p:nvPr>
        </p:nvSpPr>
        <p:spPr/>
        <p:txBody>
          <a:bodyPr/>
          <a:lstStyle/>
          <a:p>
            <a:r>
              <a:rPr lang="en-US" dirty="0" smtClean="0">
                <a:solidFill>
                  <a:schemeClr val="tx1"/>
                </a:solidFill>
              </a:rPr>
              <a:t>The practice of using an object to represent a belief, idea, superstition, or an institution.</a:t>
            </a:r>
          </a:p>
          <a:p>
            <a:r>
              <a:rPr lang="en-US" dirty="0" smtClean="0">
                <a:solidFill>
                  <a:schemeClr val="tx1"/>
                </a:solidFill>
              </a:rPr>
              <a:t>Many objects in our society are said to be symbolic.  A rabbit’s foot, for instance symbolizes good luck. A dove symbolizes peace, a hawk…war, skull and crossbones…poison, and an eagle symbolizes the United States Government.</a:t>
            </a:r>
          </a:p>
          <a:p>
            <a:endParaRPr lang="en-US" dirty="0"/>
          </a:p>
        </p:txBody>
      </p:sp>
    </p:spTree>
    <p:extLst>
      <p:ext uri="{BB962C8B-B14F-4D97-AF65-F5344CB8AC3E}">
        <p14:creationId xmlns="" xmlns:p14="http://schemas.microsoft.com/office/powerpoint/2010/main" val="1391943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638</TotalTime>
  <Words>887</Words>
  <Application>Microsoft Office PowerPoint</Application>
  <PresentationFormat>On-screen Show (4:3)</PresentationFormat>
  <Paragraphs>79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Organic</vt:lpstr>
      <vt:lpstr>Literary Terms</vt:lpstr>
      <vt:lpstr>Autobiography</vt:lpstr>
      <vt:lpstr>Slide 3</vt:lpstr>
      <vt:lpstr>EPIGRAPH</vt:lpstr>
      <vt:lpstr>ANECDOTE a short account of a particular incident or event, especially of an interesting or amusing nature. </vt:lpstr>
      <vt:lpstr>CHARACTERIZATION</vt:lpstr>
      <vt:lpstr>THEME</vt:lpstr>
      <vt:lpstr>INTO THE WILD THEMES</vt:lpstr>
      <vt:lpstr>SYMBOLISM</vt:lpstr>
      <vt:lpstr>SYMBOLISM </vt:lpstr>
      <vt:lpstr>CONFLICT</vt:lpstr>
      <vt:lpstr>PLOT</vt:lpstr>
      <vt:lpstr>TONE</vt:lpstr>
      <vt:lpstr>SETTING</vt:lpstr>
      <vt:lpstr>IMAGERY</vt:lpstr>
      <vt:lpstr>IMAGERY IN  OF MICE AND MEN</vt:lpstr>
      <vt:lpstr>IMAGERY </vt:lpstr>
      <vt:lpstr>METAPHOR OR SIMILE?</vt:lpstr>
      <vt:lpstr>SIMILE comparing two unlike things,  using like or as</vt:lpstr>
      <vt:lpstr>METEPHOR </vt:lpstr>
      <vt:lpstr> PERSONIFICATION</vt:lpstr>
      <vt:lpstr>ALLITERATION</vt:lpstr>
      <vt:lpstr>ALLITERATION</vt:lpstr>
      <vt:lpstr>ALLUSION</vt:lpstr>
      <vt:lpstr>ALLUSION</vt:lpstr>
      <vt:lpstr>FIGURATIVE LANGUAGE IN POPULAR SONG LYRICS:</vt:lpstr>
      <vt:lpstr>ONOMATOPEIA  </vt:lpstr>
      <vt:lpstr>VERBAL IRONY A contradiction of expectation between what is said and what is meant</vt:lpstr>
      <vt:lpstr>DRAMATIC (OR TRAGIC) IRONY It occurs when the audience is aware of something that the characters in the story are not aware of.  This is the result of the reader having a greater knowledge than the characters themselves.</vt:lpstr>
      <vt:lpstr>SITUATIONAL IRONY It involves a discrepancy between what is expected to happen and what actually happens</vt:lpstr>
      <vt:lpstr>IMPRACTICAL JOKERS – Look for the situational and dramatic irony.</vt:lpstr>
      <vt:lpstr>FORESHADOWING  </vt:lpstr>
      <vt:lpstr>FORESHADOWING</vt:lpstr>
      <vt:lpstr>LOCAL COLOR</vt:lpstr>
      <vt:lpstr>POINT OF VIEW</vt:lpstr>
    </vt:vector>
  </TitlesOfParts>
  <Company>Lake Shore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Terms</dc:title>
  <dc:creator>stitcombe</dc:creator>
  <cp:lastModifiedBy>Dbarath</cp:lastModifiedBy>
  <cp:revision>81</cp:revision>
  <dcterms:created xsi:type="dcterms:W3CDTF">2014-02-03T17:11:54Z</dcterms:created>
  <dcterms:modified xsi:type="dcterms:W3CDTF">2014-02-13T19:28:33Z</dcterms:modified>
</cp:coreProperties>
</file>