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56" r:id="rId3"/>
    <p:sldId id="262" r:id="rId4"/>
    <p:sldId id="263" r:id="rId5"/>
    <p:sldId id="264" r:id="rId6"/>
    <p:sldId id="265" r:id="rId7"/>
    <p:sldId id="291" r:id="rId8"/>
    <p:sldId id="292" r:id="rId9"/>
    <p:sldId id="266" r:id="rId10"/>
    <p:sldId id="290" r:id="rId11"/>
    <p:sldId id="267" r:id="rId12"/>
    <p:sldId id="268" r:id="rId13"/>
    <p:sldId id="269" r:id="rId14"/>
    <p:sldId id="271" r:id="rId15"/>
    <p:sldId id="272" r:id="rId16"/>
    <p:sldId id="293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94" r:id="rId26"/>
    <p:sldId id="281" r:id="rId27"/>
    <p:sldId id="282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7" r:id="rId36"/>
    <p:sldId id="306" r:id="rId37"/>
    <p:sldId id="305" r:id="rId38"/>
    <p:sldId id="304" r:id="rId39"/>
    <p:sldId id="303" r:id="rId40"/>
    <p:sldId id="302" r:id="rId41"/>
    <p:sldId id="311" r:id="rId42"/>
    <p:sldId id="308" r:id="rId43"/>
    <p:sldId id="309" r:id="rId44"/>
    <p:sldId id="313" r:id="rId45"/>
    <p:sldId id="310" r:id="rId46"/>
    <p:sldId id="312" r:id="rId47"/>
    <p:sldId id="283" r:id="rId48"/>
    <p:sldId id="284" r:id="rId49"/>
    <p:sldId id="285" r:id="rId50"/>
    <p:sldId id="286" r:id="rId51"/>
    <p:sldId id="287" r:id="rId52"/>
    <p:sldId id="288" r:id="rId53"/>
    <p:sldId id="289" r:id="rId54"/>
    <p:sldId id="261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7E5"/>
    <a:srgbClr val="D07937"/>
    <a:srgbClr val="0090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>
        <p:scale>
          <a:sx n="100" d="100"/>
          <a:sy n="100" d="100"/>
        </p:scale>
        <p:origin x="-30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9482F9-EDE0-4466-A51E-311F29E15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Krrish</a:t>
            </a:r>
            <a:r>
              <a:rPr lang="en-US" smtClean="0"/>
              <a:t> (2006). Rakesh Roshan, director.  Bollywood’s cinematic traditions, such as addressing the viewer, differ from Hollywood’s. </a:t>
            </a:r>
            <a:r>
              <a:rPr lang="en-US" i="1" smtClean="0"/>
              <a:t>Krrish, </a:t>
            </a:r>
            <a:r>
              <a:rPr lang="en-US" smtClean="0"/>
              <a:t>© 2006 Film Kraft.</a:t>
            </a:r>
          </a:p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AA398-18C8-4043-99DB-CEE94376ADD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/>
              <a:t>Juno</a:t>
            </a:r>
            <a:r>
              <a:rPr lang="en-US" smtClean="0"/>
              <a:t> (2007). Jason Reitman, director.   </a:t>
            </a:r>
            <a:r>
              <a:rPr lang="en-US" i="1" smtClean="0"/>
              <a:t>Juno</a:t>
            </a:r>
            <a:r>
              <a:rPr lang="en-US" smtClean="0"/>
              <a:t> ultimately upholds common cultural values: traditional family structures and robust individualism.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DACE5-2465-47A2-A6DE-93055B2A999A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/>
              <a:t>Juno</a:t>
            </a:r>
            <a:r>
              <a:rPr lang="en-US" smtClean="0"/>
              <a:t> (2007). Jason Reitman, director.  Explicit detail and implied meaning in </a:t>
            </a:r>
            <a:r>
              <a:rPr lang="en-US" i="1" smtClean="0"/>
              <a:t>Juno</a:t>
            </a:r>
            <a:r>
              <a:rPr lang="en-US" smtClean="0"/>
              <a:t>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19F6B-1842-41D6-9A35-D09A64B4F0FD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/>
              <a:t>Juno</a:t>
            </a:r>
            <a:r>
              <a:rPr lang="en-US" smtClean="0"/>
              <a:t> (2007). Jason Reitman, director.  Viewer expectations: actors and the characters they portray.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B2B0D1-F534-4016-8FAB-F6EC7964E60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/>
              <a:t>Juno</a:t>
            </a:r>
            <a:r>
              <a:rPr lang="en-US" smtClean="0"/>
              <a:t> (2007). Jason Reitman, director.   Explicit intent: to convey setting and time of day.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69092-56E8-4016-A1B9-37A08A68888B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Implicit meaning: Juno as alienated or off-balance as informed by the shot compositions.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49081-D9B7-41E6-9108-9EDC8319889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/>
              <a:t>Juno</a:t>
            </a:r>
            <a:r>
              <a:rPr lang="en-US" smtClean="0"/>
              <a:t> (2007). Jason Reitman, director.   The camera dollies in, which enlarges Juno in frame, increasing her visual significance.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BA04D-0BEC-4C2D-A2F1-2BF4DD5D179B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The shot’s relatively long 10-second duration sets up a relaxed rhythm that will shift later along with her state of mind.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E6817-A677-4C22-8925-7B004A44B7C2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The obtrusive drumming sound motivates a startling cut, right up into Juno’s face.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35EAB-D1BE-440E-9E0D-949E2D808F54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Point of view shot of a mother. The unnaturally loud drumming sound signals that we’ve begun to experience Juno’s psychological perceptions.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EBAA8-388E-4156-AE13-9A34DC435798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The juxtaposition connects her anxious expression to both the drumming mother and the little girl’s gaze.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D0359-1572-42E0-870A-6C8F385A6D10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Way Down East</a:t>
            </a:r>
            <a:r>
              <a:rPr lang="en-US" smtClean="0"/>
              <a:t> (1920). D. W. Griffith, director.  Motion picture: a series of still images that, when viewed in rapid succession, the human eye and brain see as fluid movement. </a:t>
            </a:r>
            <a:r>
              <a:rPr lang="en-US" i="1" smtClean="0"/>
              <a:t>Way Down East, </a:t>
            </a:r>
            <a:r>
              <a:rPr lang="en-US" smtClean="0"/>
              <a:t>© 1920  D. W. Griffith Productions.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D674C-F287-4EF5-B97C-1DEACE13C71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A character’s moment of realization. Within half a second, another noise joins the mix.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6965C8-E2A9-4D24-A5B0-1D0EB759A817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The unrealistically close viewpoint reflects the sight’s significance to Juno.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945C2-79A2-4F03-B6B4-B517DA96BF92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The camera continues to close in on Juno, and her gaze shifts again to follow yet another sound.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1F3D63-2C1F-4501-BA5C-BC1144174BD3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Again, a close-up psychological point of view. What would normally be a silent action emits a distinct, abrasive sound.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8F30C-F47B-496C-9362-D9A27FE2FD85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Juno is larger in the frame than we previously saw her. This break in pattern conveys a sudden intensification.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5656E-5F4E-4BD6-9687-07D1ED033A2D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Juno’s head jerks as yet another, even more invasive sound enters the fray.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5E070B-89F5-47A8-B6A6-C6AEF84A7861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 Another close-up point of view shot. The sequence’s patterns shifts.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81E78-03B8-4A30-86FD-796CF9F634AA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Instead of returning to Juno, the shots are of fingernails… 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02663-8DE5-4D4F-80FE-1957EA8B6982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…louder in sound and shorter in duration than the previous shots.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11AF44-A261-42FE-9A4D-16C33285239C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i="1" smtClean="0"/>
              <a:t>Juno</a:t>
            </a:r>
            <a:r>
              <a:rPr lang="pt-BR" smtClean="0"/>
              <a:t> (2007). </a:t>
            </a:r>
            <a:r>
              <a:rPr lang="en-US" smtClean="0"/>
              <a:t>Jason Reitman, director.  A woman’s hand drums her fingers nervously.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EB106-9DF9-44DB-8235-F45B66DDCF25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Sweeney Todd: The Demon Barber of Fleet Street</a:t>
            </a:r>
            <a:r>
              <a:rPr lang="en-US" smtClean="0"/>
              <a:t>. Stephen Sondheim, director.  A viewer of a theatrical production has only one unchanging view of the action. 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5C0C36-5D13-4F76-9B14-E33D2323BE8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With every new shot, another noise is added to the sound mix.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CEFE5-65F4-48FE-A739-5BD222786A7E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Break in pattern – Juno stares blankly ahead, rather than looking around her at the noises.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8C80DF-0AF7-4E6E-86B2-D1A79CE34659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Break in pattern – Juno stares blankly ahead, rather than looking around her at the noises.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2910A8-B432-4C4E-8A70-D0ADE1689C7D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Jarring spatial, temporal, and visual shift with this cut – back to Su-Chin chanting in the parking lot.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70F354-91CD-4734-8B02-ACBCD63150FA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Before we can get our bearings, the camera pivots right to reveal Juno bursting out of the clinic door in the background.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859BB7-C628-4CFD-A9C1-10375A053C8F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/>
              <a:t>Knocked Up</a:t>
            </a:r>
            <a:r>
              <a:rPr lang="en-US" smtClean="0"/>
              <a:t> (2007). Judd Apatow, director.  Alternative analysis – Compare </a:t>
            </a:r>
            <a:r>
              <a:rPr lang="en-US" i="1" smtClean="0"/>
              <a:t>Juno</a:t>
            </a:r>
            <a:r>
              <a:rPr lang="en-US" smtClean="0"/>
              <a:t> with other 2007 American films that approached the subject with a similar blend of comedy and drama. </a:t>
            </a:r>
            <a:r>
              <a:rPr lang="en-US" i="1" smtClean="0"/>
              <a:t>Knocked Up, </a:t>
            </a:r>
            <a:r>
              <a:rPr lang="en-US" smtClean="0"/>
              <a:t>© 2007 Universal Pictures</a:t>
            </a:r>
            <a:r>
              <a:rPr lang="en-US" i="1" smtClean="0"/>
              <a:t>.</a:t>
            </a: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DFC021-84FC-4178-AE80-1BFAF366E7A9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ANS: D	REF: Looking at Movies, Ch. 1, p. 3	</a:t>
            </a: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5BC30-6D57-4ADB-994A-512F423DB87F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ANS: A 	REF: What Is a Movie?, Ch. 1, p. 4	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749587-99A8-4C0D-AF3E-CBCD8A43210E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ANS: B	REF: Invisibility and Cinematic Language, Ch. 1, p. 7</a:t>
            </a: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5E8B87-FA89-4F47-954E-C1010B961687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ANS: C	REF: Implicit and Explicit Meaning, Ch. 1, p. 11	</a:t>
            </a: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85DCD0-C74F-48B9-AC41-37347A646329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Sweeney Todd: The Demon Barber of Fleet Street</a:t>
            </a:r>
            <a:r>
              <a:rPr lang="en-US" smtClean="0"/>
              <a:t> (2007). Tim Burton, director.  Movies allow the same scene more sequences, points of view, and emotional expression. </a:t>
            </a:r>
            <a:r>
              <a:rPr lang="en-US" i="1" smtClean="0"/>
              <a:t>Sweeney Todd, </a:t>
            </a:r>
            <a:r>
              <a:rPr lang="en-US" smtClean="0"/>
              <a:t>© 2007 Dreamworks Pictures.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0BE10-4810-4F44-BD2E-C1327327F0A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ANS: D	REF: Alternative Approaches to Analysis, Ch. 1, p. 20</a:t>
            </a: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3F6887-C412-4A06-860A-354A6C1C39B4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Sweeney Todd: The Demon Barber of Fleet Street</a:t>
            </a:r>
            <a:r>
              <a:rPr lang="en-US" smtClean="0"/>
              <a:t> (2007). Tim Burton, director. </a:t>
            </a:r>
            <a:r>
              <a:rPr lang="en-US" i="1" smtClean="0"/>
              <a:t>Sweeney Todd, </a:t>
            </a:r>
            <a:r>
              <a:rPr lang="en-US" smtClean="0"/>
              <a:t>© 2007 Dreamworks Pictures.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262340-3F21-4C3B-A092-AC4F47987B2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Sweeney Todd: The Demon Barber of Fleet Street</a:t>
            </a:r>
            <a:r>
              <a:rPr lang="en-US" smtClean="0"/>
              <a:t> (2007). Tim Burton, director. </a:t>
            </a:r>
            <a:r>
              <a:rPr lang="en-US" i="1" smtClean="0"/>
              <a:t>Sweeney Todd, </a:t>
            </a:r>
            <a:r>
              <a:rPr lang="en-US" smtClean="0"/>
              <a:t>© 2007 Dreamworks Pictures.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59982B-3CC0-4717-A72A-CA0C1649ECC1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  Juno, presented from a low angle for the first time, emphasizing her newfound freedom and empowerment.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267E99-FB33-49A3-BD4A-B193C1AE960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i="1" smtClean="0"/>
              <a:t>Juno</a:t>
            </a:r>
            <a:r>
              <a:rPr lang="en-US" smtClean="0"/>
              <a:t> (2007). Jason Reitman, director.   Invisible editing: cutting on action in </a:t>
            </a:r>
            <a:r>
              <a:rPr lang="en-US" i="1" smtClean="0"/>
              <a:t>Juno</a:t>
            </a:r>
            <a:r>
              <a:rPr lang="en-US" smtClean="0"/>
              <a:t>. </a:t>
            </a:r>
            <a:r>
              <a:rPr lang="en-US" i="1" smtClean="0"/>
              <a:t>Juno, </a:t>
            </a:r>
            <a:r>
              <a:rPr lang="en-US" smtClean="0"/>
              <a:t>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3F1125-C055-421C-90A7-5C31D1656FC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i="1" smtClean="0"/>
              <a:t>Juno</a:t>
            </a:r>
            <a:r>
              <a:rPr lang="en-US" smtClean="0"/>
              <a:t> (2007). Jason Reitman, director. </a:t>
            </a:r>
            <a:r>
              <a:rPr lang="en-US" i="1" smtClean="0"/>
              <a:t>Juno</a:t>
            </a:r>
            <a:r>
              <a:rPr lang="en-US" smtClean="0"/>
              <a:t>, © 2007 Dancing Elk Productions</a:t>
            </a:r>
            <a:r>
              <a:rPr lang="en-US" i="1" smtClean="0"/>
              <a:t>/ </a:t>
            </a:r>
            <a:r>
              <a:rPr lang="en-US" smtClean="0"/>
              <a:t>FOX.</a:t>
            </a: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36A5FD-48ED-4C40-BC53-1D16016B614A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7"/>
          <p:cNvSpPr>
            <a:spLocks noChangeArrowheads="1"/>
          </p:cNvSpPr>
          <p:nvPr userDrawn="1"/>
        </p:nvSpPr>
        <p:spPr bwMode="auto">
          <a:xfrm>
            <a:off x="0" y="0"/>
            <a:ext cx="9144000" cy="2362200"/>
          </a:xfrm>
          <a:prstGeom prst="rect">
            <a:avLst/>
          </a:prstGeom>
          <a:solidFill>
            <a:srgbClr val="D0793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55" descr="Movies3e_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667000"/>
            <a:ext cx="32416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9"/>
          <p:cNvGrpSpPr>
            <a:grpSpLocks/>
          </p:cNvGrpSpPr>
          <p:nvPr userDrawn="1"/>
        </p:nvGrpSpPr>
        <p:grpSpPr bwMode="auto">
          <a:xfrm>
            <a:off x="0" y="2286000"/>
            <a:ext cx="9144000" cy="203200"/>
            <a:chOff x="0" y="2688"/>
            <a:chExt cx="5760" cy="276"/>
          </a:xfrm>
        </p:grpSpPr>
        <p:sp>
          <p:nvSpPr>
            <p:cNvPr id="7" name="Rectangle 60"/>
            <p:cNvSpPr>
              <a:spLocks noChangeArrowheads="1"/>
            </p:cNvSpPr>
            <p:nvPr userDrawn="1"/>
          </p:nvSpPr>
          <p:spPr bwMode="auto">
            <a:xfrm>
              <a:off x="0" y="2729"/>
              <a:ext cx="5760" cy="196"/>
            </a:xfrm>
            <a:prstGeom prst="rect">
              <a:avLst/>
            </a:prstGeom>
            <a:solidFill>
              <a:srgbClr val="2527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Line 61"/>
            <p:cNvSpPr>
              <a:spLocks noChangeShapeType="1"/>
            </p:cNvSpPr>
            <p:nvPr userDrawn="1"/>
          </p:nvSpPr>
          <p:spPr bwMode="auto">
            <a:xfrm>
              <a:off x="0" y="2964"/>
              <a:ext cx="5760" cy="0"/>
            </a:xfrm>
            <a:prstGeom prst="line">
              <a:avLst/>
            </a:prstGeom>
            <a:noFill/>
            <a:ln w="6350">
              <a:solidFill>
                <a:srgbClr val="2527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62"/>
            <p:cNvSpPr>
              <a:spLocks noChangeShapeType="1"/>
            </p:cNvSpPr>
            <p:nvPr userDrawn="1"/>
          </p:nvSpPr>
          <p:spPr bwMode="auto">
            <a:xfrm>
              <a:off x="0" y="2688"/>
              <a:ext cx="5760" cy="6"/>
            </a:xfrm>
            <a:prstGeom prst="line">
              <a:avLst/>
            </a:prstGeom>
            <a:noFill/>
            <a:ln w="6350">
              <a:solidFill>
                <a:srgbClr val="25272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" name="Text Box 65"/>
          <p:cNvSpPr txBox="1">
            <a:spLocks noChangeArrowheads="1"/>
          </p:cNvSpPr>
          <p:nvPr userDrawn="1"/>
        </p:nvSpPr>
        <p:spPr bwMode="auto">
          <a:xfrm>
            <a:off x="2057400" y="379413"/>
            <a:ext cx="5029200" cy="16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>
                <a:solidFill>
                  <a:schemeClr val="bg1"/>
                </a:solidFill>
              </a:rPr>
              <a:t>Looking at Movies</a:t>
            </a:r>
            <a:endParaRPr lang="en-US" sz="9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/>
              <a:t>Third Edition</a:t>
            </a:r>
            <a:endParaRPr lang="en-US" b="1"/>
          </a:p>
          <a:p>
            <a:pPr>
              <a:spcBef>
                <a:spcPct val="50000"/>
              </a:spcBef>
              <a:defRPr/>
            </a:pPr>
            <a:r>
              <a:rPr lang="en-US"/>
              <a:t>Richard Barsam </a:t>
            </a:r>
            <a:r>
              <a:rPr lang="en-US">
                <a:solidFill>
                  <a:schemeClr val="bg1"/>
                </a:solidFill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 </a:t>
            </a:r>
            <a:r>
              <a:rPr lang="en-US"/>
              <a:t>Dave Monahan</a:t>
            </a:r>
          </a:p>
        </p:txBody>
      </p:sp>
      <p:sp>
        <p:nvSpPr>
          <p:cNvPr id="4150" name="Rectangle 54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505200"/>
            <a:ext cx="5105400" cy="1981200"/>
          </a:xfrm>
        </p:spPr>
        <p:txBody>
          <a:bodyPr anchor="ctr"/>
          <a:lstStyle>
            <a:lvl1pPr marL="0" indent="0" algn="ctr">
              <a:lnSpc>
                <a:spcPct val="125000"/>
              </a:lnSpc>
              <a:buFontTx/>
              <a:buNone/>
              <a:defRPr sz="4400" b="1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49" name="Rectangle 53"/>
          <p:cNvSpPr>
            <a:spLocks noGrp="1" noChangeArrowheads="1"/>
          </p:cNvSpPr>
          <p:nvPr>
            <p:ph type="ctrTitle"/>
          </p:nvPr>
        </p:nvSpPr>
        <p:spPr>
          <a:xfrm>
            <a:off x="228600" y="2819400"/>
            <a:ext cx="5181600" cy="533400"/>
          </a:xfrm>
        </p:spPr>
        <p:txBody>
          <a:bodyPr bIns="45720" anchor="ctr"/>
          <a:lstStyle>
            <a:lvl1pPr algn="ctr">
              <a:defRPr sz="2800" b="1">
                <a:solidFill>
                  <a:srgbClr val="D0793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B480-77C0-48E7-A6E2-3E3AE8EEB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1336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2484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CFDEE-91B6-40A2-AD50-BAFB35E02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F9B2B-4173-40B1-87CB-8AED15573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12ADE-D89E-435E-A5D5-CAC82F692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B780-B98A-486F-8169-24CB18FC2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B8E66-E61E-4E9D-A352-A27AF5E3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E0137-96AC-495D-A37B-36861A1AE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634D9-449D-41BB-89EC-ED2267027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50400-C20F-4F03-B7CF-27367078A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12B77-F7A3-46AD-833C-0BCCEB696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152400" y="187325"/>
            <a:ext cx="8799513" cy="1336675"/>
          </a:xfrm>
          <a:prstGeom prst="rect">
            <a:avLst/>
          </a:prstGeom>
          <a:solidFill>
            <a:srgbClr val="D07937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152400" y="6486525"/>
            <a:ext cx="8816975" cy="201613"/>
          </a:xfrm>
          <a:prstGeom prst="rect">
            <a:avLst/>
          </a:prstGeom>
          <a:solidFill>
            <a:srgbClr val="D0D7E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8953500" y="152400"/>
            <a:ext cx="0" cy="654050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 userDrawn="1"/>
        </p:nvSpPr>
        <p:spPr bwMode="auto">
          <a:xfrm>
            <a:off x="152400" y="176213"/>
            <a:ext cx="8810625" cy="0"/>
          </a:xfrm>
          <a:prstGeom prst="line">
            <a:avLst/>
          </a:prstGeom>
          <a:noFill/>
          <a:ln w="58801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152400" y="6488113"/>
            <a:ext cx="8810625" cy="0"/>
          </a:xfrm>
          <a:prstGeom prst="line">
            <a:avLst/>
          </a:prstGeom>
          <a:noFill/>
          <a:ln w="460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152400" y="152400"/>
            <a:ext cx="0" cy="653097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 userDrawn="1"/>
        </p:nvSpPr>
        <p:spPr bwMode="auto">
          <a:xfrm>
            <a:off x="152400" y="6688138"/>
            <a:ext cx="8801100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158750" y="1524000"/>
            <a:ext cx="8799513" cy="0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42113" y="6524625"/>
            <a:ext cx="2133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b="1"/>
            </a:lvl1pPr>
          </a:lstStyle>
          <a:p>
            <a:pPr>
              <a:defRPr/>
            </a:pPr>
            <a:fld id="{2CB3FCE4-0594-475E-B1B2-556FB7D72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44" name="AutoShape 20"/>
          <p:cNvSpPr>
            <a:spLocks noChangeAspect="1" noChangeArrowheads="1" noTextEdit="1"/>
          </p:cNvSpPr>
          <p:nvPr userDrawn="1"/>
        </p:nvSpPr>
        <p:spPr bwMode="auto">
          <a:xfrm>
            <a:off x="3975100" y="3009900"/>
            <a:ext cx="1193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90B5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0B5"/>
        </a:buClr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0B5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90B5"/>
        </a:buClr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0B5"/>
        </a:buClr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0B5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0B5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0B5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0B5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norton.com/college/film/movies3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ONE</a:t>
            </a:r>
          </a:p>
        </p:txBody>
      </p:sp>
      <p:sp>
        <p:nvSpPr>
          <p:cNvPr id="3075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3600" smtClean="0"/>
              <a:t>Looking at Movies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A6D53EA-2EE8-427D-8709-05FFA5BB74C0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2291" name="Picture 3" descr="ch01fig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78676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8992B2E-4B83-4BCA-AA95-7FB156E0DB09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Film Analysis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i="1" smtClean="0"/>
              <a:t>Analysis</a:t>
            </a:r>
            <a:r>
              <a:rPr lang="en-US" sz="2800" smtClean="0"/>
              <a:t> – the act of taking something complicated apart to figure out what it is made of and how it all fits together.</a:t>
            </a:r>
          </a:p>
          <a:p>
            <a:pPr eaLnBrk="1" hangingPunct="1"/>
            <a:r>
              <a:rPr lang="en-US" sz="2800" smtClean="0"/>
              <a:t>Step 1 – Identify the tools and techniques within a scene, sequence, or movie</a:t>
            </a:r>
          </a:p>
          <a:p>
            <a:pPr eaLnBrk="1" hangingPunct="1"/>
            <a:r>
              <a:rPr lang="en-US" sz="2800" smtClean="0"/>
              <a:t>Step 2 – Investigate the function and potential effect of that combination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712480-7370-4744-BA60-A089DDAAF29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Construction of a Movie</a:t>
            </a:r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i="1" smtClean="0"/>
              <a:t>Shots</a:t>
            </a:r>
            <a:r>
              <a:rPr lang="en-US" sz="2800" smtClean="0"/>
              <a:t> – unbroken span of action captured by an uninterrupted run of a motion-picture camera</a:t>
            </a:r>
          </a:p>
          <a:p>
            <a:pPr eaLnBrk="1" hangingPunct="1"/>
            <a:r>
              <a:rPr lang="en-US" sz="2800" i="1" smtClean="0"/>
              <a:t>Editing</a:t>
            </a:r>
            <a:r>
              <a:rPr lang="en-US" sz="2800" b="1" smtClean="0"/>
              <a:t> </a:t>
            </a:r>
            <a:r>
              <a:rPr lang="en-US" sz="2800" smtClean="0"/>
              <a:t>–</a:t>
            </a:r>
            <a:r>
              <a:rPr lang="en-US" sz="2800" b="1" smtClean="0"/>
              <a:t> </a:t>
            </a:r>
            <a:r>
              <a:rPr lang="en-US" sz="2800" smtClean="0"/>
              <a:t>the joining together of discrete shots</a:t>
            </a:r>
          </a:p>
          <a:p>
            <a:pPr eaLnBrk="1" hangingPunct="1"/>
            <a:r>
              <a:rPr lang="en-US" sz="2800" smtClean="0"/>
              <a:t>With each transition from one shot to another, a movie is able to move the viewer through time and space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9742A1-1596-4147-BD4D-FC5E358338C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smtClean="0"/>
              <a:t>Invisibility and Cinematic Language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Movies rely heavily on largely invisible techniques that convey meaning intuitively</a:t>
            </a:r>
          </a:p>
          <a:p>
            <a:pPr lvl="1" eaLnBrk="1" hangingPunct="1">
              <a:defRPr/>
            </a:pPr>
            <a:r>
              <a:rPr lang="en-US" sz="2400" i="1" dirty="0" smtClean="0">
                <a:ea typeface="+mn-ea"/>
              </a:rPr>
              <a:t>Fade</a:t>
            </a:r>
            <a:r>
              <a:rPr lang="en-US" sz="2400" dirty="0" smtClean="0">
                <a:ea typeface="+mn-ea"/>
              </a:rPr>
              <a:t>-</a:t>
            </a:r>
            <a:r>
              <a:rPr lang="en-US" sz="2400" i="1" dirty="0" smtClean="0">
                <a:ea typeface="+mn-ea"/>
              </a:rPr>
              <a:t>in</a:t>
            </a:r>
            <a:r>
              <a:rPr lang="en-US" sz="2400" dirty="0" smtClean="0">
                <a:ea typeface="+mn-ea"/>
              </a:rPr>
              <a:t> /</a:t>
            </a:r>
            <a:r>
              <a:rPr lang="en-US" sz="2400" i="1" dirty="0" smtClean="0">
                <a:ea typeface="+mn-ea"/>
              </a:rPr>
              <a:t> Fade-out</a:t>
            </a:r>
            <a:r>
              <a:rPr lang="en-US" sz="2400" dirty="0" smtClean="0">
                <a:ea typeface="+mn-ea"/>
              </a:rPr>
              <a:t> – viewers understand that significant story time has elapsed</a:t>
            </a:r>
          </a:p>
          <a:p>
            <a:pPr lvl="1" eaLnBrk="1" hangingPunct="1">
              <a:defRPr/>
            </a:pPr>
            <a:r>
              <a:rPr lang="en-US" sz="2400" i="1" dirty="0" smtClean="0">
                <a:ea typeface="+mn-ea"/>
              </a:rPr>
              <a:t>Low-angle shot</a:t>
            </a:r>
            <a:r>
              <a:rPr lang="en-US" sz="2400" dirty="0" smtClean="0">
                <a:ea typeface="+mn-ea"/>
              </a:rPr>
              <a:t> – viewers associate power with figures that they must literally look up to</a:t>
            </a:r>
          </a:p>
          <a:p>
            <a:pPr eaLnBrk="1" hangingPunct="1">
              <a:defRPr/>
            </a:pPr>
            <a:r>
              <a:rPr lang="en-US" sz="2800" i="1" dirty="0" smtClean="0"/>
              <a:t>Cutting on action</a:t>
            </a:r>
            <a:r>
              <a:rPr lang="en-US" sz="2800" dirty="0" smtClean="0"/>
              <a:t> – common editing technique designed to hide the instantaneous and potentially jarring shift from one camera viewpoint to another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AF0312-CD2E-4414-A1C4-EA05DCB48E9E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6387" name="Picture 2" descr="ch01fig1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7710488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CEF560D-8530-4F24-BD8A-B50232FDCFC3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7411" name="Picture 3" descr="ch01fig1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295400"/>
            <a:ext cx="7696200" cy="420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BCE012-CD3C-49AF-8188-1430F4D63C66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8435" name="Picture 2" descr="ch01fig1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025" y="1323975"/>
            <a:ext cx="790257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690540-4BA7-4725-BD84-B19A933EC75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Cultural Invisibility</a:t>
            </a:r>
          </a:p>
        </p:txBody>
      </p:sp>
      <p:sp>
        <p:nvSpPr>
          <p:cNvPr id="1946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Filmmakers favor stories and themes that reinforce viewers’ shared belief systems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EE0BE9-C015-4E1B-8046-9DF64A236508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0483" name="Picture 2" descr="ch01fig2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31925"/>
            <a:ext cx="7354888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B4EF170-C607-46F3-A41F-70DB6C76370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Implicit and Explicit Meaning</a:t>
            </a:r>
          </a:p>
        </p:txBody>
      </p:sp>
      <p:sp>
        <p:nvSpPr>
          <p:cNvPr id="2150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No matter how many different layers of meaning are in a movie, each layer is either implicit or explicit.</a:t>
            </a:r>
          </a:p>
          <a:p>
            <a:pPr eaLnBrk="1" hangingPunct="1"/>
            <a:r>
              <a:rPr lang="en-US" sz="2800" i="1" smtClean="0"/>
              <a:t>Implicit</a:t>
            </a:r>
            <a:r>
              <a:rPr lang="en-US" sz="2800" smtClean="0"/>
              <a:t> – lies below the surface of a movie’s story and presentation, more interpretive than explicit meaning</a:t>
            </a:r>
          </a:p>
          <a:p>
            <a:pPr eaLnBrk="1" hangingPunct="1"/>
            <a:r>
              <a:rPr lang="en-US" sz="2800" i="1" smtClean="0"/>
              <a:t>Explicit</a:t>
            </a:r>
            <a:r>
              <a:rPr lang="en-US" sz="2800" smtClean="0"/>
              <a:t> – available on the surface of the movie, obvious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F63993-D0A9-457D-957C-FCE7520C7C02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Cinematic Language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The visual vocabulary of film </a:t>
            </a:r>
          </a:p>
          <a:p>
            <a:pPr eaLnBrk="1" hangingPunct="1"/>
            <a:r>
              <a:rPr lang="en-US" sz="2800" smtClean="0"/>
              <a:t>Composed of myriad integrated techniques and concepts </a:t>
            </a:r>
          </a:p>
          <a:p>
            <a:pPr eaLnBrk="1" hangingPunct="1"/>
            <a:r>
              <a:rPr lang="en-US" sz="2800" smtClean="0"/>
              <a:t>Connects the viewer to the story while deliberately concealing the means by which it does so.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281CB9-4976-4626-9477-C2510DEBD426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2531" name="Picture 2" descr="ch01fig2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185025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A96CD99-BA88-4254-AA0F-1BCC84647CB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Viewer Expectations</a:t>
            </a:r>
          </a:p>
        </p:txBody>
      </p:sp>
      <p:sp>
        <p:nvSpPr>
          <p:cNvPr id="2355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Viewers harbor essential expectations concerning a film’s form and organization</a:t>
            </a:r>
          </a:p>
          <a:p>
            <a:pPr eaLnBrk="1" hangingPunct="1"/>
            <a:r>
              <a:rPr lang="en-US" sz="2800" smtClean="0"/>
              <a:t>Viewers must be alerted to these expected patterns in order to fully appreciate the significance of deviations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3CF16F-460E-4895-B257-EBFA4B119497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4579" name="Picture 2" descr="ch01fig2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71600"/>
            <a:ext cx="7315200" cy="397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9F8FA80-B0F4-46D7-94B8-6C81DF286B4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Formal Analysis</a:t>
            </a:r>
          </a:p>
        </p:txBody>
      </p:sp>
      <p:sp>
        <p:nvSpPr>
          <p:cNvPr id="2560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The analytical approach primarily concerned with film form</a:t>
            </a:r>
          </a:p>
          <a:p>
            <a:pPr eaLnBrk="1" hangingPunct="1"/>
            <a:r>
              <a:rPr lang="en-US" sz="2800" i="1" smtClean="0"/>
              <a:t>Form</a:t>
            </a:r>
            <a:r>
              <a:rPr lang="en-US" sz="2800" smtClean="0"/>
              <a:t> – the means by which a subject is expressed</a:t>
            </a:r>
          </a:p>
          <a:p>
            <a:pPr eaLnBrk="1" hangingPunct="1"/>
            <a:r>
              <a:rPr lang="en-US" sz="2800" smtClean="0"/>
              <a:t>Every element in every frame is there for a reason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37EFB9F-CEA4-4014-BA1D-4411B10A3630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26627" name="Picture 2" descr="ch01fig2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6925" y="1371600"/>
            <a:ext cx="758507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B92FEAF-7D1C-46A0-A5E7-2DB5C2598554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27651" name="Picture 2" descr="ch01fig2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7497763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64477-04F8-4E04-AA9B-5FCEF2D96B8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2867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100" smtClean="0"/>
              <a:t>Formal Analysis: </a:t>
            </a:r>
            <a:br>
              <a:rPr lang="en-US" sz="4100" smtClean="0"/>
            </a:br>
            <a:r>
              <a:rPr lang="en-US" sz="4100" smtClean="0"/>
              <a:t>Waiting-Room Sequence in </a:t>
            </a:r>
            <a:r>
              <a:rPr lang="en-US" sz="4100" i="1" smtClean="0"/>
              <a:t>Juno</a:t>
            </a:r>
            <a:endParaRPr lang="en-US" sz="4100" smtClean="0"/>
          </a:p>
        </p:txBody>
      </p:sp>
      <p:sp>
        <p:nvSpPr>
          <p:cNvPr id="28676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13 shots, 30 seconds of film time </a:t>
            </a:r>
          </a:p>
          <a:p>
            <a:pPr eaLnBrk="1" hangingPunct="1"/>
            <a:r>
              <a:rPr lang="en-US" sz="2800" smtClean="0"/>
              <a:t>The formal analysis shows us how the filmmakers conveyed how the seemingly insignificant fingernail factoid infiltrates Juno’s thoughts and ultimately drives her from the clinic.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1AB9D2-5D81-4A32-A015-5DAFB035E8B6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9699" name="Picture 2" descr="ch01fig2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508125"/>
            <a:ext cx="7315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618B421-4B09-48BE-9F76-A7A2452C226F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30723" name="Picture 2" descr="ch01fig2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7480300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EC079A-92F8-44DE-84B2-C6BD25F4732C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1747" name="Picture 2" descr="ch01fig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76375"/>
            <a:ext cx="73914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509ABB4-6409-4B1C-859F-3B6C7BBF66C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Actively Looking at Movies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Recognize the many tools and principles that filmmakers employ to tell stories, convey information and meaning, and influence emotions and ideas.</a:t>
            </a:r>
          </a:p>
          <a:p>
            <a:pPr eaLnBrk="1" hangingPunct="1"/>
            <a:r>
              <a:rPr lang="en-US" sz="2800" smtClean="0"/>
              <a:t>Understand movies as narrative, as artistic expression, and as a reflection of the cultures that produce and consume them.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7D06A3-2086-4826-9C26-42C45EBB4754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2771" name="Picture 2" descr="ch01fig3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524000"/>
            <a:ext cx="7315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58AA3E-0170-41D6-9556-0D607094E1B5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33795" name="Picture 2" descr="ch01fig3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536700"/>
            <a:ext cx="7239000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9FF0F5-84AF-4D27-8715-86563AEC95E9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34819" name="Picture 2" descr="ch01fig3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90650"/>
            <a:ext cx="7391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22AABBB-21E0-4715-9CC8-DE3E32E81EF2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35843" name="Picture 2" descr="ch01fig3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04938"/>
            <a:ext cx="7315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3D455EA-9611-4AF0-8871-4D46F089BB7D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6867" name="Picture 2" descr="ch01fig3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31925"/>
            <a:ext cx="73152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F4ACFF-5F0F-481F-96E0-AECEB4BBB993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37891" name="Picture 2" descr="ch01fig3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7543800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C53234-E4D5-4B22-8B9A-A86CC4D11EEE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38915" name="Picture 2" descr="ch01fig3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371600"/>
            <a:ext cx="7453313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0D7097-FB9C-4EFE-A1A7-BCD2ABED414C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9939" name="Picture 2" descr="ch01fig3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75438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3ABCB1-9A9B-4561-BAE5-81DF9F469BBB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40963" name="Picture 2" descr="ch01fig3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360488"/>
            <a:ext cx="7391400" cy="404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00432D8-0ECF-43E5-9904-D3C3F42C4858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41987" name="Picture 2" descr="ch01fig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90663"/>
            <a:ext cx="76200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CD556D9-7250-4B34-B1E8-370AC292489D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6147" name="Picture 2" descr="ch01fig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219200"/>
            <a:ext cx="85883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0768D3D-81B8-4E8E-965E-33BA10B611FC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43011" name="Picture 2" descr="ch01fig4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371600"/>
            <a:ext cx="7543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23CA345-6C08-463C-8BB5-DB284548A129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44035" name="Picture 2" descr="ch01fig4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7558088" cy="418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CB3E6E8-9FF9-49D5-8C72-2706E81FF0A3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45059" name="Picture 2" descr="ch01fig4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447800"/>
            <a:ext cx="7391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CF39B3-ED5E-488A-9884-A79258535B33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6083" name="Picture 2" descr="ch01fig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47788"/>
            <a:ext cx="74676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389A34-3542-4D3E-9A60-8F105605A47B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47107" name="Picture 2" descr="ch01fig4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7391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819050A-9A6D-4E2B-A20C-0109E9515B15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48131" name="Picture 2" descr="ch01fig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75438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B3549D-D247-4758-A14D-3771D9A7A692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49155" name="Picture 2" descr="ch01fig4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289050"/>
            <a:ext cx="74676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8465E84-A40E-421F-839F-6AFBBC18858D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Alternative Approaches to Analysis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Alternative approaches analyze movies more as cultural artifacts than as traditional works of art</a:t>
            </a:r>
          </a:p>
          <a:p>
            <a:pPr eaLnBrk="1" hangingPunct="1"/>
            <a:r>
              <a:rPr lang="en-US" sz="2800" smtClean="0"/>
              <a:t>Explore cinema’s function within popular culture as well as the influence of popular culture on the movies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B5F77D-B843-4FB9-B913-57FA2A07622F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51203" name="Picture 2" descr="ch01fig5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447800"/>
            <a:ext cx="764222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5FF8667-80E1-45CB-AB09-14A3E5686879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Review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1. What term describes the integrated techniques and concepts that connect us to the story while deliberately concealing the means by which it does?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a. Cinematic creativity</a:t>
            </a:r>
          </a:p>
          <a:p>
            <a:pPr eaLnBrk="1" hangingPunct="1">
              <a:buFontTx/>
              <a:buNone/>
            </a:pPr>
            <a:r>
              <a:rPr lang="en-US" sz="2800" smtClean="0"/>
              <a:t>b. Cinematic narrative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c. Cinematic entertainment</a:t>
            </a:r>
          </a:p>
          <a:p>
            <a:pPr eaLnBrk="1" hangingPunct="1">
              <a:buFontTx/>
              <a:buNone/>
            </a:pPr>
            <a:r>
              <a:rPr lang="en-US" sz="2800" smtClean="0"/>
              <a:t>d. Cinematic language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FA588BB-AF82-40F6-8EC7-BFB581A9B42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Movie?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A popular entertainment</a:t>
            </a:r>
          </a:p>
          <a:p>
            <a:pPr eaLnBrk="1" hangingPunct="1"/>
            <a:r>
              <a:rPr lang="en-US" sz="2800" smtClean="0"/>
              <a:t>A narrative</a:t>
            </a:r>
          </a:p>
          <a:p>
            <a:pPr eaLnBrk="1" hangingPunct="1"/>
            <a:r>
              <a:rPr lang="en-US" sz="2800" smtClean="0"/>
              <a:t>A presentation of a story affected by cultural differences</a:t>
            </a:r>
          </a:p>
          <a:p>
            <a:pPr eaLnBrk="1" hangingPunct="1"/>
            <a:r>
              <a:rPr lang="en-US" sz="2800" smtClean="0"/>
              <a:t>An art form influenced by less conventional approaches and emerging technologies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Review</a:t>
            </a:r>
          </a:p>
        </p:txBody>
      </p:sp>
      <p:sp>
        <p:nvSpPr>
          <p:cNvPr id="532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2. According to the text, even though every movie employs narrative in some form, what primarily affects how stories are presented?</a:t>
            </a:r>
          </a:p>
          <a:p>
            <a:pPr eaLnBrk="1" hangingPunct="1">
              <a:buFontTx/>
              <a:buNone/>
            </a:pP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a. Cultural values</a:t>
            </a:r>
          </a:p>
          <a:p>
            <a:pPr eaLnBrk="1" hangingPunct="1">
              <a:buFontTx/>
              <a:buNone/>
            </a:pPr>
            <a:r>
              <a:rPr lang="en-US" sz="2800" smtClean="0"/>
              <a:t>b. Cinematic creativity</a:t>
            </a:r>
          </a:p>
          <a:p>
            <a:pPr eaLnBrk="1" hangingPunct="1">
              <a:buFontTx/>
              <a:buNone/>
            </a:pPr>
            <a:r>
              <a:rPr lang="en-US" sz="2800" smtClean="0"/>
              <a:t>c. Cinematic language</a:t>
            </a:r>
          </a:p>
          <a:p>
            <a:pPr eaLnBrk="1" hangingPunct="1">
              <a:buFontTx/>
              <a:buNone/>
            </a:pPr>
            <a:r>
              <a:rPr lang="en-US" sz="2800" smtClean="0"/>
              <a:t>d. Formal analyses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Review</a:t>
            </a:r>
          </a:p>
        </p:txBody>
      </p:sp>
      <p:sp>
        <p:nvSpPr>
          <p:cNvPr id="542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3. Which of the following is NOT a device used for cinematic invisibility?</a:t>
            </a:r>
          </a:p>
          <a:p>
            <a:pPr eaLnBrk="1" hangingPunct="1">
              <a:buFontTx/>
              <a:buNone/>
            </a:pPr>
            <a:r>
              <a:rPr lang="en-US" sz="2800" smtClean="0"/>
              <a:t> </a:t>
            </a:r>
          </a:p>
          <a:p>
            <a:pPr eaLnBrk="1" hangingPunct="1">
              <a:buFontTx/>
              <a:buNone/>
            </a:pPr>
            <a:r>
              <a:rPr lang="en-US" sz="2800" smtClean="0"/>
              <a:t>a. Cutting on action</a:t>
            </a:r>
          </a:p>
          <a:p>
            <a:pPr eaLnBrk="1" hangingPunct="1">
              <a:buFontTx/>
              <a:buNone/>
            </a:pPr>
            <a:r>
              <a:rPr lang="en-US" sz="2800" smtClean="0"/>
              <a:t>b. Jump cut </a:t>
            </a:r>
          </a:p>
          <a:p>
            <a:pPr eaLnBrk="1" hangingPunct="1">
              <a:buFontTx/>
              <a:buNone/>
            </a:pPr>
            <a:r>
              <a:rPr lang="en-US" sz="2800" smtClean="0"/>
              <a:t>c. Continuity of screen direction</a:t>
            </a:r>
          </a:p>
          <a:p>
            <a:pPr eaLnBrk="1" hangingPunct="1">
              <a:buFontTx/>
              <a:buNone/>
            </a:pPr>
            <a:r>
              <a:rPr lang="en-US" sz="2800" smtClean="0"/>
              <a:t>d. fade-in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Review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4. According to the text, if someone asked you to interpret a film or “say something arguable about it,” what kind of “meaning” are they looking for?</a:t>
            </a:r>
          </a:p>
          <a:p>
            <a:pPr eaLnBrk="1" hangingPunct="1">
              <a:buFontTx/>
              <a:buNone/>
            </a:pPr>
            <a:r>
              <a:rPr lang="en-US" sz="2800" smtClean="0"/>
              <a:t> </a:t>
            </a:r>
          </a:p>
          <a:p>
            <a:pPr eaLnBrk="1" hangingPunct="1">
              <a:buFontTx/>
              <a:buNone/>
            </a:pPr>
            <a:r>
              <a:rPr lang="pt-BR" sz="2800" smtClean="0"/>
              <a:t>a. Conventional </a:t>
            </a:r>
            <a:endParaRPr lang="en-US" sz="2800" smtClean="0"/>
          </a:p>
          <a:p>
            <a:pPr eaLnBrk="1" hangingPunct="1">
              <a:buFontTx/>
              <a:buNone/>
            </a:pPr>
            <a:r>
              <a:rPr lang="pt-BR" sz="2800" smtClean="0"/>
              <a:t>b. Fundamental</a:t>
            </a:r>
            <a:endParaRPr lang="en-US" sz="2800" smtClean="0"/>
          </a:p>
          <a:p>
            <a:pPr eaLnBrk="1" hangingPunct="1">
              <a:buFontTx/>
              <a:buNone/>
            </a:pPr>
            <a:r>
              <a:rPr lang="pt-BR" sz="2800" smtClean="0"/>
              <a:t>c. Implicit</a:t>
            </a:r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d. Explicit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200" smtClean="0"/>
              <a:t>Review</a:t>
            </a:r>
          </a:p>
        </p:txBody>
      </p:sp>
      <p:sp>
        <p:nvSpPr>
          <p:cNvPr id="563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  <a:p>
            <a:pPr eaLnBrk="1" hangingPunct="1">
              <a:buFontTx/>
              <a:buNone/>
            </a:pPr>
            <a:r>
              <a:rPr lang="en-US" sz="2800" smtClean="0"/>
              <a:t>5. Which of the following is a formal analysis option for </a:t>
            </a:r>
            <a:r>
              <a:rPr lang="en-US" sz="2800" i="1" smtClean="0"/>
              <a:t>Juno</a:t>
            </a:r>
            <a:r>
              <a:rPr lang="en-US" sz="2800" smtClean="0"/>
              <a:t>?</a:t>
            </a:r>
          </a:p>
          <a:p>
            <a:pPr eaLnBrk="1" hangingPunct="1">
              <a:buFontTx/>
              <a:buNone/>
            </a:pPr>
            <a:r>
              <a:rPr lang="en-US" sz="2800" smtClean="0"/>
              <a:t> </a:t>
            </a:r>
          </a:p>
          <a:p>
            <a:pPr eaLnBrk="1" hangingPunct="1">
              <a:buFontTx/>
              <a:buNone/>
            </a:pPr>
            <a:r>
              <a:rPr lang="en-US" sz="2800" smtClean="0"/>
              <a:t>a. The movie’s treatment of class</a:t>
            </a:r>
          </a:p>
          <a:p>
            <a:pPr eaLnBrk="1" hangingPunct="1">
              <a:buFontTx/>
              <a:buNone/>
            </a:pPr>
            <a:r>
              <a:rPr lang="en-US" sz="2800" smtClean="0"/>
              <a:t>b. The movie’s depiction of women and childbirth</a:t>
            </a:r>
          </a:p>
          <a:p>
            <a:pPr eaLnBrk="1" hangingPunct="1">
              <a:buFontTx/>
              <a:buNone/>
            </a:pPr>
            <a:r>
              <a:rPr lang="en-US" sz="2800" smtClean="0"/>
              <a:t>c. The implications of the t-shirt messages displayed by the film’s characters</a:t>
            </a:r>
          </a:p>
          <a:p>
            <a:pPr eaLnBrk="1" hangingPunct="1">
              <a:buFontTx/>
              <a:buNone/>
            </a:pPr>
            <a:r>
              <a:rPr lang="en-US" sz="2800" smtClean="0"/>
              <a:t>d. The motif of the empty chair that frames the story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This concludes the Lecture PowerPoint presentation for Chapter 1</a:t>
            </a:r>
          </a:p>
        </p:txBody>
      </p:sp>
      <p:pic>
        <p:nvPicPr>
          <p:cNvPr id="57347" name="Picture 5" descr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690938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8" name="Rectangle 6"/>
          <p:cNvSpPr>
            <a:spLocks noChangeArrowheads="1"/>
          </p:cNvSpPr>
          <p:nvPr/>
        </p:nvSpPr>
        <p:spPr bwMode="auto">
          <a:xfrm>
            <a:off x="228600" y="3048000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Visit the StudySpace at:</a:t>
            </a:r>
          </a:p>
          <a:p>
            <a:pPr algn="ctr"/>
            <a:r>
              <a:rPr lang="en-US" sz="2000">
                <a:hlinkClick r:id="rId3"/>
              </a:rPr>
              <a:t>http://wwnorton.com/college/film/movies3/</a:t>
            </a:r>
            <a:endParaRPr lang="en-US" sz="2000"/>
          </a:p>
        </p:txBody>
      </p: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3657600" y="6477000"/>
            <a:ext cx="2246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© 2010 W. W. Norton Co., Inc.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878019-2366-40DB-B740-29CD916DB1AB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8195" name="Picture 2" descr="ch01fig4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0138" y="1101725"/>
            <a:ext cx="6977062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8EDCEC5-0CAB-49EE-B670-5050B4FC8500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9219" name="Picture 5" descr="ch01fig0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762000"/>
            <a:ext cx="70104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B0E74DA-015C-4260-A955-D8C2604D5734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0243" name="Picture 2" descr="ch01fig0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98575"/>
            <a:ext cx="7999413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67BCCE3-CC49-4CB2-B480-4367EBD109B5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11267" name="Picture 2" descr="ch01fig07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95400"/>
            <a:ext cx="77279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1968</Words>
  <Application>Microsoft Office PowerPoint</Application>
  <PresentationFormat>On-screen Show (4:3)</PresentationFormat>
  <Paragraphs>230</Paragraphs>
  <Slides>54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Times New Roman</vt:lpstr>
      <vt:lpstr>Symbol</vt:lpstr>
      <vt:lpstr>Default Design</vt:lpstr>
      <vt:lpstr>CHAPTER ONE</vt:lpstr>
      <vt:lpstr>Cinematic Language</vt:lpstr>
      <vt:lpstr>Actively Looking at Movies</vt:lpstr>
      <vt:lpstr>Slide 4</vt:lpstr>
      <vt:lpstr>What Is a Movie?</vt:lpstr>
      <vt:lpstr>Slide 6</vt:lpstr>
      <vt:lpstr>Slide 7</vt:lpstr>
      <vt:lpstr>Slide 8</vt:lpstr>
      <vt:lpstr>Slide 9</vt:lpstr>
      <vt:lpstr>Slide 10</vt:lpstr>
      <vt:lpstr>Film Analysis</vt:lpstr>
      <vt:lpstr>Basic Construction of a Movie</vt:lpstr>
      <vt:lpstr>Invisibility and Cinematic Language</vt:lpstr>
      <vt:lpstr>Slide 14</vt:lpstr>
      <vt:lpstr>Slide 15</vt:lpstr>
      <vt:lpstr>Slide 16</vt:lpstr>
      <vt:lpstr>Cultural Invisibility</vt:lpstr>
      <vt:lpstr>Slide 18</vt:lpstr>
      <vt:lpstr>Implicit and Explicit Meaning</vt:lpstr>
      <vt:lpstr>Slide 20</vt:lpstr>
      <vt:lpstr>Viewer Expectations</vt:lpstr>
      <vt:lpstr>Slide 22</vt:lpstr>
      <vt:lpstr>Formal Analysis</vt:lpstr>
      <vt:lpstr>Slide 24</vt:lpstr>
      <vt:lpstr>Slide 25</vt:lpstr>
      <vt:lpstr>Formal Analysis:  Waiting-Room Sequence in Juno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Alternative Approaches to Analysis</vt:lpstr>
      <vt:lpstr>Slide 48</vt:lpstr>
      <vt:lpstr>Review</vt:lpstr>
      <vt:lpstr>Review</vt:lpstr>
      <vt:lpstr>Review</vt:lpstr>
      <vt:lpstr>Review</vt:lpstr>
      <vt:lpstr>Review</vt:lpstr>
      <vt:lpstr>This concludes the Lecture PowerPoint presentation for Chapter 1</vt:lpstr>
    </vt:vector>
  </TitlesOfParts>
  <Company>OffCenter Concept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Compositor</dc:creator>
  <cp:lastModifiedBy>dawn marie barath</cp:lastModifiedBy>
  <cp:revision>34</cp:revision>
  <dcterms:created xsi:type="dcterms:W3CDTF">2009-08-20T17:24:35Z</dcterms:created>
  <dcterms:modified xsi:type="dcterms:W3CDTF">2012-09-06T15:41:05Z</dcterms:modified>
</cp:coreProperties>
</file>