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88" r:id="rId4"/>
    <p:sldId id="259" r:id="rId5"/>
    <p:sldId id="284" r:id="rId6"/>
    <p:sldId id="258" r:id="rId7"/>
    <p:sldId id="260" r:id="rId8"/>
    <p:sldId id="262" r:id="rId9"/>
    <p:sldId id="263" r:id="rId10"/>
    <p:sldId id="285" r:id="rId11"/>
    <p:sldId id="264" r:id="rId12"/>
    <p:sldId id="273" r:id="rId13"/>
    <p:sldId id="287" r:id="rId14"/>
    <p:sldId id="261" r:id="rId15"/>
    <p:sldId id="265" r:id="rId16"/>
    <p:sldId id="275" r:id="rId17"/>
    <p:sldId id="276" r:id="rId18"/>
    <p:sldId id="283" r:id="rId19"/>
    <p:sldId id="277" r:id="rId20"/>
    <p:sldId id="279" r:id="rId21"/>
    <p:sldId id="272" r:id="rId22"/>
    <p:sldId id="282" r:id="rId23"/>
    <p:sldId id="280" r:id="rId24"/>
    <p:sldId id="289" r:id="rId2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99" autoAdjust="0"/>
    <p:restoredTop sz="94660"/>
  </p:normalViewPr>
  <p:slideViewPr>
    <p:cSldViewPr>
      <p:cViewPr varScale="1">
        <p:scale>
          <a:sx n="105" d="100"/>
          <a:sy n="105" d="100"/>
        </p:scale>
        <p:origin x="-96" y="-29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5" name="Rectangle 4"/>
          <p:cNvSpPr>
            <a:spLocks noChangeArrowheads="1"/>
          </p:cNvSpPr>
          <p:nvPr/>
        </p:nvSpPr>
        <p:spPr bwMode="white">
          <a:xfrm>
            <a:off x="8991600" y="3175"/>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6" name="Rectangle 5"/>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7" name="Rectangle 6"/>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1" name="Straight Connector 10"/>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2" name="Rectangle 11"/>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en-US" smtClean="0"/>
              <a:t>Click to edit Master title style</a:t>
            </a:r>
            <a:endParaRPr lang="en-US"/>
          </a:p>
        </p:txBody>
      </p:sp>
      <p:sp>
        <p:nvSpPr>
          <p:cNvPr id="15" name="Date Placeholder 27"/>
          <p:cNvSpPr>
            <a:spLocks noGrp="1"/>
          </p:cNvSpPr>
          <p:nvPr>
            <p:ph type="dt" sz="half" idx="10"/>
          </p:nvPr>
        </p:nvSpPr>
        <p:spPr/>
        <p:txBody>
          <a:bodyPr/>
          <a:lstStyle>
            <a:lvl1pPr>
              <a:defRPr/>
            </a:lvl1pPr>
          </a:lstStyle>
          <a:p>
            <a:pPr>
              <a:defRPr/>
            </a:pPr>
            <a:endParaRPr lang="en-US"/>
          </a:p>
        </p:txBody>
      </p:sp>
      <p:sp>
        <p:nvSpPr>
          <p:cNvPr id="16" name="Footer Placeholder 16"/>
          <p:cNvSpPr>
            <a:spLocks noGrp="1"/>
          </p:cNvSpPr>
          <p:nvPr>
            <p:ph type="ftr" sz="quarter" idx="11"/>
          </p:nvPr>
        </p:nvSpPr>
        <p:spPr/>
        <p:txBody>
          <a:bodyPr/>
          <a:lstStyle>
            <a:lvl1pPr>
              <a:defRPr/>
            </a:lvl1pPr>
          </a:lstStyle>
          <a:p>
            <a:pPr>
              <a:defRPr/>
            </a:pPr>
            <a:endParaRPr lang="en-US"/>
          </a:p>
        </p:txBody>
      </p:sp>
      <p:sp>
        <p:nvSpPr>
          <p:cNvPr id="17" name="Slide Number Placeholder 28"/>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E8B2292A-7685-40A2-A4D1-FEFCB03CFEB6}"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0255959-DE04-4378-9845-522AEFA896BD}"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5" name="Rectangle 4"/>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6" name="Rectangle 5"/>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7" name="Rectangle 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8" name="Rectangle 7"/>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9" name="Rectangle 8"/>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0" name="Straight Connector 9"/>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1" name="Oval 10"/>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2" name="Oval 11"/>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lang="en-US" smtClean="0"/>
              <a:t>Click to edit Master title style</a:t>
            </a:r>
            <a:endParaRPr lang="en-US"/>
          </a:p>
        </p:txBody>
      </p:sp>
      <p:sp>
        <p:nvSpPr>
          <p:cNvPr id="13" name="Slide Number Placeholder 5"/>
          <p:cNvSpPr>
            <a:spLocks noGrp="1"/>
          </p:cNvSpPr>
          <p:nvPr>
            <p:ph type="sldNum" sz="quarter" idx="10"/>
          </p:nvPr>
        </p:nvSpPr>
        <p:spPr>
          <a:xfrm>
            <a:off x="6915150" y="3009900"/>
            <a:ext cx="457200" cy="441325"/>
          </a:xfrm>
        </p:spPr>
        <p:txBody>
          <a:bodyPr/>
          <a:lstStyle>
            <a:lvl1pPr>
              <a:defRPr/>
            </a:lvl1pPr>
          </a:lstStyle>
          <a:p>
            <a:pPr>
              <a:defRPr/>
            </a:pPr>
            <a:fld id="{C69C29E1-0DE8-46C8-BFA8-65C440E897A2}" type="slidenum">
              <a:rPr lang="en-US"/>
              <a:pPr>
                <a:defRPr/>
              </a:pPr>
              <a:t>‹#›</a:t>
            </a:fld>
            <a:endParaRPr lang="en-US"/>
          </a:p>
        </p:txBody>
      </p:sp>
      <p:sp>
        <p:nvSpPr>
          <p:cNvPr id="14" name="Date Placeholder 3"/>
          <p:cNvSpPr>
            <a:spLocks noGrp="1"/>
          </p:cNvSpPr>
          <p:nvPr>
            <p:ph type="dt" sz="half" idx="11"/>
          </p:nvPr>
        </p:nvSpPr>
        <p:spPr/>
        <p:txBody>
          <a:bodyPr/>
          <a:lstStyle>
            <a:lvl1pPr>
              <a:defRPr/>
            </a:lvl1pPr>
          </a:lstStyle>
          <a:p>
            <a:pPr>
              <a:defRPr/>
            </a:pPr>
            <a:endParaRPr lang="en-US"/>
          </a:p>
        </p:txBody>
      </p:sp>
      <p:sp>
        <p:nvSpPr>
          <p:cNvPr id="15" name="Footer Placeholder 4"/>
          <p:cNvSpPr>
            <a:spLocks noGrp="1"/>
          </p:cNvSpPr>
          <p:nvPr>
            <p:ph type="ftr" sz="quarter" idx="12"/>
          </p:nvPr>
        </p:nvSpPr>
        <p:spPr/>
        <p:txBody>
          <a:bodyPr/>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828800"/>
            <a:ext cx="4038600" cy="4302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8800"/>
            <a:ext cx="4038600" cy="4302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8400"/>
            <a:ext cx="1676400" cy="457200"/>
          </a:xfrm>
        </p:spPr>
        <p:txBody>
          <a:bodyPr/>
          <a:lstStyle>
            <a:lvl1pPr>
              <a:defRPr/>
            </a:lvl1pPr>
          </a:lstStyle>
          <a:p>
            <a:pPr>
              <a:defRPr/>
            </a:pPr>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781800" y="6248400"/>
            <a:ext cx="1905000" cy="457200"/>
          </a:xfrm>
        </p:spPr>
        <p:txBody>
          <a:bodyPr/>
          <a:lstStyle>
            <a:lvl1pPr>
              <a:defRPr/>
            </a:lvl1pPr>
          </a:lstStyle>
          <a:p>
            <a:pPr>
              <a:defRPr/>
            </a:pPr>
            <a:fld id="{48CD1035-33D8-4ABE-83FA-58491431105D}"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828800"/>
            <a:ext cx="4038600" cy="4302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828800"/>
            <a:ext cx="4038600" cy="4302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8400"/>
            <a:ext cx="1676400" cy="457200"/>
          </a:xfrm>
        </p:spPr>
        <p:txBody>
          <a:bodyPr/>
          <a:lstStyle>
            <a:lvl1pPr>
              <a:defRPr/>
            </a:lvl1pPr>
          </a:lstStyle>
          <a:p>
            <a:pPr>
              <a:defRPr/>
            </a:pPr>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781800" y="6248400"/>
            <a:ext cx="1905000" cy="457200"/>
          </a:xfrm>
        </p:spPr>
        <p:txBody>
          <a:bodyPr/>
          <a:lstStyle>
            <a:lvl1pPr>
              <a:defRPr/>
            </a:lvl1pPr>
          </a:lstStyle>
          <a:p>
            <a:pPr>
              <a:defRPr/>
            </a:pPr>
            <a:fld id="{55ED597C-C83D-47C2-BD40-AF76D8CD4631}"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828800"/>
            <a:ext cx="8229600" cy="20748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4056063"/>
            <a:ext cx="8229600" cy="20748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8400"/>
            <a:ext cx="1676400" cy="457200"/>
          </a:xfrm>
        </p:spPr>
        <p:txBody>
          <a:bodyPr/>
          <a:lstStyle>
            <a:lvl1pPr>
              <a:defRPr/>
            </a:lvl1pPr>
          </a:lstStyle>
          <a:p>
            <a:pPr>
              <a:defRPr/>
            </a:pPr>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781800" y="6248400"/>
            <a:ext cx="1905000" cy="457200"/>
          </a:xfrm>
        </p:spPr>
        <p:txBody>
          <a:bodyPr/>
          <a:lstStyle>
            <a:lvl1pPr>
              <a:defRPr/>
            </a:lvl1pPr>
          </a:lstStyle>
          <a:p>
            <a:pPr>
              <a:defRPr/>
            </a:pPr>
            <a:fld id="{1915B8FF-3C3C-4FD6-BD93-CA8B54F2029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lang="en-US" smtClean="0"/>
              <a:t>Click to edit Master title style</a:t>
            </a:r>
            <a:endParaRPr lang="en-US"/>
          </a:p>
        </p:txBody>
      </p:sp>
      <p:sp>
        <p:nvSpPr>
          <p:cNvPr id="8" name="Content Placeholder 7"/>
          <p:cNvSpPr>
            <a:spLocks noGrp="1"/>
          </p:cNvSpPr>
          <p:nvPr>
            <p:ph sz="quarter" idx="1"/>
          </p:nvPr>
        </p:nvSpPr>
        <p:spPr>
          <a:xfrm>
            <a:off x="301752" y="1527048"/>
            <a:ext cx="850392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4362450" y="1027113"/>
            <a:ext cx="457200" cy="441325"/>
          </a:xfrm>
        </p:spPr>
        <p:txBody>
          <a:bodyPr/>
          <a:lstStyle>
            <a:lvl1pPr>
              <a:defRPr/>
            </a:lvl1pPr>
          </a:lstStyle>
          <a:p>
            <a:pPr>
              <a:defRPr/>
            </a:pPr>
            <a:fld id="{0A02D117-318E-4819-8B00-AD9701E0677E}"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5" name="Rectangle 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6" name="Rectangle 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7" name="Rectangle 6"/>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8" name="Rectangle 7"/>
          <p:cNvSpPr>
            <a:spLocks noChangeArrowheads="1"/>
          </p:cNvSpPr>
          <p:nvPr/>
        </p:nvSpPr>
        <p:spPr bwMode="white">
          <a:xfrm>
            <a:off x="152400" y="2286000"/>
            <a:ext cx="8832850" cy="304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9" name="Rectangle 8"/>
          <p:cNvSpPr>
            <a:spLocks noChangeArrowheads="1"/>
          </p:cNvSpPr>
          <p:nvPr/>
        </p:nvSpPr>
        <p:spPr bwMode="auto">
          <a:xfrm>
            <a:off x="155575" y="142875"/>
            <a:ext cx="8832850" cy="2139950"/>
          </a:xfrm>
          <a:prstGeom prst="rect">
            <a:avLst/>
          </a:prstGeom>
          <a:solidFill>
            <a:schemeClr val="accent1"/>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2" name="Straight Connector 11"/>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3" name="Text Placeholder 2"/>
          <p:cNvSpPr>
            <a:spLocks noGrp="1"/>
          </p:cNvSpPr>
          <p:nvPr>
            <p:ph type="body" idx="1"/>
          </p:nvPr>
        </p:nvSpPr>
        <p:spPr>
          <a:xfrm>
            <a:off x="1368426" y="2743200"/>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722313" y="533400"/>
            <a:ext cx="7772400" cy="1524000"/>
          </a:xfrm>
        </p:spPr>
        <p:txBody>
          <a:bodyPr/>
          <a:lstStyle>
            <a:lvl1pPr algn="ctr">
              <a:buNone/>
              <a:defRPr sz="4200" b="0" cap="none" baseline="0">
                <a:solidFill>
                  <a:srgbClr val="FFFFFF"/>
                </a:solidFill>
              </a:defRPr>
            </a:lvl1pPr>
          </a:lstStyle>
          <a:p>
            <a:r>
              <a:rPr lang="en-US" smtClean="0"/>
              <a:t>Click to edit Master title style</a:t>
            </a:r>
            <a:endParaRPr lang="en-US"/>
          </a:p>
        </p:txBody>
      </p:sp>
      <p:sp>
        <p:nvSpPr>
          <p:cNvPr id="15" name="Footer Placeholder 4"/>
          <p:cNvSpPr>
            <a:spLocks noGrp="1"/>
          </p:cNvSpPr>
          <p:nvPr>
            <p:ph type="ftr" sz="quarter" idx="10"/>
          </p:nvPr>
        </p:nvSpPr>
        <p:spPr/>
        <p:txBody>
          <a:bodyPr/>
          <a:lstStyle>
            <a:lvl1pPr>
              <a:defRPr/>
            </a:lvl1pPr>
          </a:lstStyle>
          <a:p>
            <a:pPr>
              <a:defRPr/>
            </a:pPr>
            <a:endParaRPr lang="en-US"/>
          </a:p>
        </p:txBody>
      </p:sp>
      <p:sp>
        <p:nvSpPr>
          <p:cNvPr id="16" name="Date Placeholder 3"/>
          <p:cNvSpPr>
            <a:spLocks noGrp="1"/>
          </p:cNvSpPr>
          <p:nvPr>
            <p:ph type="dt" sz="half" idx="11"/>
          </p:nvPr>
        </p:nvSpPr>
        <p:spPr/>
        <p:txBody>
          <a:bodyPr/>
          <a:lstStyle>
            <a:lvl1pPr>
              <a:defRPr/>
            </a:lvl1pPr>
          </a:lstStyle>
          <a:p>
            <a:pPr>
              <a:defRPr/>
            </a:pPr>
            <a:endParaRPr lang="en-US"/>
          </a:p>
        </p:txBody>
      </p:sp>
      <p:sp>
        <p:nvSpPr>
          <p:cNvPr id="17" name="Slide Number Placeholder 5"/>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B4E9CEA5-A95E-4818-8773-30DAF6F64787}"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5" name="Straight Connector 4"/>
          <p:cNvSpPr>
            <a:spLocks noChangeShapeType="1"/>
          </p:cNvSpPr>
          <p:nvPr/>
        </p:nvSpPr>
        <p:spPr bwMode="auto">
          <a:xfrm flipV="1">
            <a:off x="4562475" y="1576388"/>
            <a:ext cx="9525" cy="4818062"/>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a:defRPr/>
            </a:pPr>
            <a:endParaRPr lang="en-US"/>
          </a:p>
        </p:txBody>
      </p:sp>
      <p:sp>
        <p:nvSpPr>
          <p:cNvPr id="2" name="Title 1"/>
          <p:cNvSpPr>
            <a:spLocks noGrp="1"/>
          </p:cNvSpPr>
          <p:nvPr>
            <p:ph type="title"/>
          </p:nvPr>
        </p:nvSpPr>
        <p:spPr>
          <a:xfrm>
            <a:off x="301752" y="228600"/>
            <a:ext cx="8534400" cy="758952"/>
          </a:xfrm>
        </p:spPr>
        <p:txBody>
          <a:bodyPr/>
          <a:lstStyle/>
          <a:p>
            <a:r>
              <a:rPr lang="en-US" smtClean="0"/>
              <a:t>Click to edit Master title style</a:t>
            </a:r>
            <a:endParaRPr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a:xfrm>
            <a:off x="5791200" y="6410325"/>
            <a:ext cx="3044825" cy="365125"/>
          </a:xfrm>
        </p:spPr>
        <p:txBody>
          <a:bodyPr/>
          <a:lstStyle>
            <a:lvl1pPr>
              <a:defRPr/>
            </a:lvl1pPr>
          </a:lstStyle>
          <a:p>
            <a:pPr>
              <a:defRPr/>
            </a:pPr>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5DBCD1FE-7046-4DD0-BE9C-E4D8D3DCEECD}"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flipV="1">
            <a:off x="4572000" y="2200275"/>
            <a:ext cx="0" cy="4187825"/>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a:defRPr/>
            </a:pPr>
            <a:endParaRPr lang="en-US"/>
          </a:p>
        </p:txBody>
      </p:sp>
      <p:sp>
        <p:nvSpPr>
          <p:cNvPr id="8" name="Rectangle 7"/>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9" name="Rectangle 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1" name="Rectangle 10"/>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2" name="Rectangle 11"/>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3" name="Rectangle 12"/>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4" name="Straight Connector 13"/>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5" name="Rectangle 14"/>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6" name="Oval 15"/>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7" name="Oval 16"/>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4" name="Content Placeholder 23"/>
          <p:cNvSpPr>
            <a:spLocks noGrp="1"/>
          </p:cNvSpPr>
          <p:nvPr>
            <p:ph sz="quarter" idx="2"/>
          </p:nvPr>
        </p:nvSpPr>
        <p:spPr>
          <a:xfrm>
            <a:off x="301752" y="2471383"/>
            <a:ext cx="4041648" cy="38184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6" name="Content Placeholder 25"/>
          <p:cNvSpPr>
            <a:spLocks noGrp="1"/>
          </p:cNvSpPr>
          <p:nvPr>
            <p:ph sz="quarter" idx="4"/>
          </p:nvPr>
        </p:nvSpPr>
        <p:spPr>
          <a:xfrm>
            <a:off x="4800600" y="2471383"/>
            <a:ext cx="4038600" cy="38221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3" name="Title 22"/>
          <p:cNvSpPr>
            <a:spLocks noGrp="1"/>
          </p:cNvSpPr>
          <p:nvPr>
            <p:ph type="title"/>
          </p:nvPr>
        </p:nvSpPr>
        <p:spPr/>
        <p:txBody>
          <a:bodyPr rtlCol="0"/>
          <a:lstStyle/>
          <a:p>
            <a:r>
              <a:rPr lang="en-US" smtClean="0"/>
              <a:t>Click to edit Master title style</a:t>
            </a:r>
            <a:endParaRPr lang="en-US"/>
          </a:p>
        </p:txBody>
      </p:sp>
      <p:sp>
        <p:nvSpPr>
          <p:cNvPr id="18" name="Date Placeholder 6"/>
          <p:cNvSpPr>
            <a:spLocks noGrp="1"/>
          </p:cNvSpPr>
          <p:nvPr>
            <p:ph type="dt" sz="half" idx="10"/>
          </p:nvPr>
        </p:nvSpPr>
        <p:spPr/>
        <p:txBody>
          <a:bodyPr/>
          <a:lstStyle>
            <a:lvl1pPr>
              <a:defRPr/>
            </a:lvl1pPr>
          </a:lstStyle>
          <a:p>
            <a:pPr>
              <a:defRPr/>
            </a:pPr>
            <a:endParaRPr lang="en-US"/>
          </a:p>
        </p:txBody>
      </p:sp>
      <p:sp>
        <p:nvSpPr>
          <p:cNvPr id="19" name="Footer Placeholder 7"/>
          <p:cNvSpPr>
            <a:spLocks noGrp="1"/>
          </p:cNvSpPr>
          <p:nvPr>
            <p:ph type="ftr" sz="quarter" idx="11"/>
          </p:nvPr>
        </p:nvSpPr>
        <p:spPr>
          <a:xfrm>
            <a:off x="304800" y="6410325"/>
            <a:ext cx="3581400" cy="365125"/>
          </a:xfrm>
        </p:spPr>
        <p:txBody>
          <a:bodyPr/>
          <a:lstStyle>
            <a:lvl1pPr>
              <a:defRPr/>
            </a:lvl1pPr>
          </a:lstStyle>
          <a:p>
            <a:pPr>
              <a:defRPr/>
            </a:pPr>
            <a:endParaRPr lang="en-US"/>
          </a:p>
        </p:txBody>
      </p:sp>
      <p:sp>
        <p:nvSpPr>
          <p:cNvPr id="20" name="Slide Number Placeholder 8"/>
          <p:cNvSpPr>
            <a:spLocks noGrp="1"/>
          </p:cNvSpPr>
          <p:nvPr>
            <p:ph type="sldNum" sz="quarter" idx="12"/>
          </p:nvPr>
        </p:nvSpPr>
        <p:spPr>
          <a:xfrm>
            <a:off x="4343400" y="1042988"/>
            <a:ext cx="457200" cy="441325"/>
          </a:xfrm>
        </p:spPr>
        <p:txBody>
          <a:bodyPr/>
          <a:lstStyle>
            <a:lvl1pPr algn="ctr">
              <a:defRPr/>
            </a:lvl1pPr>
          </a:lstStyle>
          <a:p>
            <a:pPr>
              <a:defRPr/>
            </a:pPr>
            <a:fld id="{44E5A15C-9249-4A3D-954A-0BC051F7D20A}"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4343400" y="1036638"/>
            <a:ext cx="457200" cy="441325"/>
          </a:xfrm>
        </p:spPr>
        <p:txBody>
          <a:bodyPr/>
          <a:lstStyle>
            <a:lvl1pPr>
              <a:defRPr/>
            </a:lvl1pPr>
          </a:lstStyle>
          <a:p>
            <a:pPr>
              <a:defRPr/>
            </a:pPr>
            <a:fld id="{A6B85D0C-391A-4090-9526-CDD9FC76035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3" name="Rectangle 2"/>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4" name="Rectangle 3"/>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5" name="Rectangle 4"/>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6" name="Rectangle 5"/>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7" name="Rectangle 6"/>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8" name="Date Placeholder 1"/>
          <p:cNvSpPr>
            <a:spLocks noGrp="1"/>
          </p:cNvSpPr>
          <p:nvPr>
            <p:ph type="dt" sz="half" idx="10"/>
          </p:nvPr>
        </p:nvSpPr>
        <p:spPr/>
        <p:txBody>
          <a:bodyPr/>
          <a:lstStyle>
            <a:lvl1pPr>
              <a:defRPr/>
            </a:lvl1pPr>
          </a:lstStyle>
          <a:p>
            <a:pPr>
              <a:defRPr/>
            </a:pPr>
            <a:endParaRPr lang="en-US"/>
          </a:p>
        </p:txBody>
      </p:sp>
      <p:sp>
        <p:nvSpPr>
          <p:cNvPr id="9" name="Footer Placeholder 2"/>
          <p:cNvSpPr>
            <a:spLocks noGrp="1"/>
          </p:cNvSpPr>
          <p:nvPr>
            <p:ph type="ftr" sz="quarter" idx="11"/>
          </p:nvPr>
        </p:nvSpPr>
        <p:spPr/>
        <p:txBody>
          <a:bodyPr/>
          <a:lstStyle>
            <a:lvl1pPr>
              <a:defRPr/>
            </a:lvl1pPr>
          </a:lstStyle>
          <a:p>
            <a:pPr>
              <a:defRPr/>
            </a:pPr>
            <a:endParaRPr lang="en-US"/>
          </a:p>
        </p:txBody>
      </p:sp>
      <p:sp>
        <p:nvSpPr>
          <p:cNvPr id="10" name="Slide Number Placeholder 3"/>
          <p:cNvSpPr>
            <a:spLocks noGrp="1"/>
          </p:cNvSpPr>
          <p:nvPr>
            <p:ph type="sldNum" sz="quarter" idx="12"/>
          </p:nvPr>
        </p:nvSpPr>
        <p:spPr>
          <a:xfrm>
            <a:off x="4267200" y="6324600"/>
            <a:ext cx="609600" cy="441325"/>
          </a:xfrm>
        </p:spPr>
        <p:txBody>
          <a:bodyPr/>
          <a:lstStyle>
            <a:lvl1pPr>
              <a:defRPr>
                <a:solidFill>
                  <a:srgbClr val="FFFFFF"/>
                </a:solidFill>
              </a:defRPr>
            </a:lvl1pPr>
          </a:lstStyle>
          <a:p>
            <a:pPr>
              <a:defRPr/>
            </a:pPr>
            <a:fld id="{96AD9289-8F8A-413D-A1CA-FD3E89B08FA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6" name="Rectangle 5"/>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7" name="Rectangle 6"/>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8" name="Rectangle 7"/>
          <p:cNvSpPr>
            <a:spLocks noChangeArrowheads="1"/>
          </p:cNvSpPr>
          <p:nvPr/>
        </p:nvSpPr>
        <p:spPr bwMode="white">
          <a:xfrm>
            <a:off x="0" y="0"/>
            <a:ext cx="9144000" cy="119063"/>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0" name="Rectangle 9"/>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2" name="Straight Connector 11"/>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2" name="Title 1"/>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20" name="Content Placeholder 19"/>
          <p:cNvSpPr>
            <a:spLocks noGrp="1"/>
          </p:cNvSpPr>
          <p:nvPr>
            <p:ph sz="quarter" idx="1"/>
          </p:nvPr>
        </p:nvSpPr>
        <p:spPr>
          <a:xfrm>
            <a:off x="3124200" y="685800"/>
            <a:ext cx="56388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Slide Number Placeholder 6"/>
          <p:cNvSpPr>
            <a:spLocks noGrp="1"/>
          </p:cNvSpPr>
          <p:nvPr>
            <p:ph type="sldNum" sz="quarter" idx="10"/>
          </p:nvPr>
        </p:nvSpPr>
        <p:spPr>
          <a:xfrm>
            <a:off x="1371600" y="312738"/>
            <a:ext cx="457200" cy="441325"/>
          </a:xfrm>
        </p:spPr>
        <p:txBody>
          <a:bodyPr/>
          <a:lstStyle>
            <a:lvl1pPr>
              <a:defRPr>
                <a:solidFill>
                  <a:schemeClr val="accent3">
                    <a:shade val="75000"/>
                  </a:schemeClr>
                </a:solidFill>
              </a:defRPr>
            </a:lvl1pPr>
          </a:lstStyle>
          <a:p>
            <a:pPr>
              <a:defRPr/>
            </a:pPr>
            <a:fld id="{CA340DE9-C73C-4142-8BD8-68883F869B6F}" type="slidenum">
              <a:rPr lang="en-US"/>
              <a:pPr>
                <a:defRPr/>
              </a:pPr>
              <a:t>‹#›</a:t>
            </a:fld>
            <a:endParaRPr lang="en-US"/>
          </a:p>
        </p:txBody>
      </p:sp>
      <p:sp>
        <p:nvSpPr>
          <p:cNvPr id="17" name="Date Placeholder 4"/>
          <p:cNvSpPr>
            <a:spLocks noGrp="1"/>
          </p:cNvSpPr>
          <p:nvPr>
            <p:ph type="dt" sz="half" idx="11"/>
          </p:nvPr>
        </p:nvSpPr>
        <p:spPr/>
        <p:txBody>
          <a:bodyPr/>
          <a:lstStyle>
            <a:lvl1pPr>
              <a:defRPr/>
            </a:lvl1pPr>
          </a:lstStyle>
          <a:p>
            <a:pPr>
              <a:defRPr/>
            </a:pPr>
            <a:endParaRPr lang="en-US"/>
          </a:p>
        </p:txBody>
      </p:sp>
      <p:sp>
        <p:nvSpPr>
          <p:cNvPr id="18" name="Footer Placeholder 5"/>
          <p:cNvSpPr>
            <a:spLocks noGrp="1"/>
          </p:cNvSpPr>
          <p:nvPr>
            <p:ph type="ftr" sz="quarter" idx="12"/>
          </p:nvPr>
        </p:nvSpPr>
        <p:spPr>
          <a:xfrm>
            <a:off x="301625" y="6410325"/>
            <a:ext cx="3382963" cy="366713"/>
          </a:xfrm>
        </p:spPr>
        <p:txBody>
          <a:bodyPr/>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6" name="Rectangle 5"/>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7" name="Rectangle 6"/>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8" name="Rectangle 7"/>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10" name="Rectangle 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1" name="Rectangle 10"/>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2" name="Rectangle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6" name="Slide Number Placeholder 6"/>
          <p:cNvSpPr>
            <a:spLocks noGrp="1"/>
          </p:cNvSpPr>
          <p:nvPr>
            <p:ph type="sldNum" sz="quarter" idx="10"/>
          </p:nvPr>
        </p:nvSpPr>
        <p:spPr>
          <a:xfrm>
            <a:off x="1371600" y="312738"/>
            <a:ext cx="457200" cy="441325"/>
          </a:xfrm>
        </p:spPr>
        <p:txBody>
          <a:bodyPr/>
          <a:lstStyle>
            <a:lvl1pPr>
              <a:defRPr/>
            </a:lvl1pPr>
          </a:lstStyle>
          <a:p>
            <a:pPr>
              <a:defRPr/>
            </a:pPr>
            <a:fld id="{A833F635-A9E6-49F3-9FE3-10EE3FD03902}" type="slidenum">
              <a:rPr lang="en-US"/>
              <a:pPr>
                <a:defRPr/>
              </a:pPr>
              <a:t>‹#›</a:t>
            </a:fld>
            <a:endParaRPr lang="en-US"/>
          </a:p>
        </p:txBody>
      </p:sp>
      <p:sp>
        <p:nvSpPr>
          <p:cNvPr id="17" name="Date Placeholder 4"/>
          <p:cNvSpPr>
            <a:spLocks noGrp="1"/>
          </p:cNvSpPr>
          <p:nvPr>
            <p:ph type="dt" sz="half" idx="11"/>
          </p:nvPr>
        </p:nvSpPr>
        <p:spPr>
          <a:xfrm>
            <a:off x="5788025" y="6405563"/>
            <a:ext cx="3044825" cy="365125"/>
          </a:xfrm>
        </p:spPr>
        <p:txBody>
          <a:bodyPr/>
          <a:lstStyle>
            <a:lvl1pPr>
              <a:defRPr/>
            </a:lvl1pPr>
          </a:lstStyle>
          <a:p>
            <a:pPr>
              <a:defRPr/>
            </a:pPr>
            <a:endParaRPr lang="en-US"/>
          </a:p>
        </p:txBody>
      </p:sp>
      <p:sp>
        <p:nvSpPr>
          <p:cNvPr id="18" name="Footer Placeholder 5"/>
          <p:cNvSpPr>
            <a:spLocks noGrp="1"/>
          </p:cNvSpPr>
          <p:nvPr>
            <p:ph type="ftr" sz="quarter" idx="12"/>
          </p:nvPr>
        </p:nvSpPr>
        <p:spPr>
          <a:xfrm>
            <a:off x="301625" y="6410325"/>
            <a:ext cx="3584575" cy="366713"/>
          </a:xfrm>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6" name="Rectangle 15"/>
          <p:cNvSpPr>
            <a:spLocks noChangeArrowheads="1"/>
          </p:cNvSpPr>
          <p:nvPr/>
        </p:nvSpPr>
        <p:spPr bwMode="white">
          <a:xfrm>
            <a:off x="0" y="0"/>
            <a:ext cx="9144000" cy="139382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9" name="Rectangle 8"/>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4" name="Date Placeholder 13"/>
          <p:cNvSpPr>
            <a:spLocks noGrp="1"/>
          </p:cNvSpPr>
          <p:nvPr>
            <p:ph type="dt" sz="half" idx="2"/>
          </p:nvPr>
        </p:nvSpPr>
        <p:spPr>
          <a:xfrm>
            <a:off x="5791200" y="6405563"/>
            <a:ext cx="3044825" cy="365125"/>
          </a:xfrm>
          <a:prstGeom prst="rect">
            <a:avLst/>
          </a:prstGeom>
        </p:spPr>
        <p:txBody>
          <a:bodyPr vert="horz"/>
          <a:lstStyle>
            <a:lvl1pPr algn="r" eaLnBrk="1" latinLnBrk="0" hangingPunct="1">
              <a:defRPr kumimoji="0" sz="1400">
                <a:solidFill>
                  <a:srgbClr val="FFFFFF"/>
                </a:solidFill>
              </a:defRPr>
            </a:lvl1pPr>
          </a:lstStyle>
          <a:p>
            <a:pPr>
              <a:defRPr/>
            </a:pPr>
            <a:endParaRPr lang="en-US"/>
          </a:p>
        </p:txBody>
      </p:sp>
      <p:sp>
        <p:nvSpPr>
          <p:cNvPr id="3" name="Footer Placeholder 2"/>
          <p:cNvSpPr>
            <a:spLocks noGrp="1"/>
          </p:cNvSpPr>
          <p:nvPr>
            <p:ph type="ftr" sz="quarter" idx="3"/>
          </p:nvPr>
        </p:nvSpPr>
        <p:spPr>
          <a:xfrm>
            <a:off x="304800" y="6410325"/>
            <a:ext cx="3581400" cy="366713"/>
          </a:xfrm>
          <a:prstGeom prst="rect">
            <a:avLst/>
          </a:prstGeom>
        </p:spPr>
        <p:txBody>
          <a:bodyPr vert="horz"/>
          <a:lstStyle>
            <a:lvl1pPr algn="l" eaLnBrk="1" latinLnBrk="0" hangingPunct="1">
              <a:defRPr kumimoji="0" sz="1200">
                <a:solidFill>
                  <a:srgbClr val="FFFFFF"/>
                </a:solidFill>
              </a:defRPr>
            </a:lvl1pPr>
          </a:lstStyle>
          <a:p>
            <a:pPr>
              <a:defRPr/>
            </a:pPr>
            <a:endParaRPr lang="en-US"/>
          </a:p>
        </p:txBody>
      </p:sp>
      <p:sp>
        <p:nvSpPr>
          <p:cNvPr id="8" name="Rectangle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0" name="Straight Connector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2" name="Oval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5" name="Oval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3" name="Slide Number Placeholder 22"/>
          <p:cNvSpPr>
            <a:spLocks noGrp="1"/>
          </p:cNvSpPr>
          <p:nvPr>
            <p:ph type="sldNum" sz="quarter" idx="4"/>
          </p:nvPr>
        </p:nvSpPr>
        <p:spPr>
          <a:xfrm>
            <a:off x="4343400" y="1039813"/>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pPr>
              <a:defRPr/>
            </a:pPr>
            <a:fld id="{C73B46BC-EB79-4A11-8766-998721C28687}" type="slidenum">
              <a:rPr lang="en-US"/>
              <a:pPr>
                <a:defRPr/>
              </a:pPr>
              <a:t>‹#›</a:t>
            </a:fld>
            <a:endParaRPr lang="en-US"/>
          </a:p>
        </p:txBody>
      </p:sp>
      <p:sp>
        <p:nvSpPr>
          <p:cNvPr id="22" name="Title Placeholder 21"/>
          <p:cNvSpPr>
            <a:spLocks noGrp="1"/>
          </p:cNvSpPr>
          <p:nvPr>
            <p:ph type="title"/>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3" name="Text Placeholder 12"/>
          <p:cNvSpPr>
            <a:spLocks noGrp="1"/>
          </p:cNvSpPr>
          <p:nvPr>
            <p:ph type="body" idx="1"/>
          </p:nvPr>
        </p:nvSpPr>
        <p:spPr bwMode="auto">
          <a:xfrm>
            <a:off x="301625" y="1524000"/>
            <a:ext cx="8534400" cy="4598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 id="2147483740" r:id="rId12"/>
    <p:sldLayoutId id="2147483741" r:id="rId13"/>
    <p:sldLayoutId id="2147483742" r:id="rId14"/>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dissolve">
                                      <p:cBhvr>
                                        <p:cTn id="7" dur="500"/>
                                        <p:tgtEl>
                                          <p:spTgt spid="2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3">
                                            <p:txEl>
                                              <p:pRg st="0" end="0"/>
                                            </p:txEl>
                                          </p:spTgt>
                                        </p:tgtEl>
                                        <p:attrNameLst>
                                          <p:attrName>style.visibility</p:attrName>
                                        </p:attrNameLst>
                                      </p:cBhvr>
                                      <p:to>
                                        <p:strVal val="visible"/>
                                      </p:to>
                                    </p:set>
                                    <p:animEffect transition="in" filter="dissolve">
                                      <p:cBhvr>
                                        <p:cTn id="12" dur="500"/>
                                        <p:tgtEl>
                                          <p:spTgt spid="13">
                                            <p:txEl>
                                              <p:pRg st="0" end="0"/>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13">
                                            <p:txEl>
                                              <p:pRg st="1" end="1"/>
                                            </p:txEl>
                                          </p:spTgt>
                                        </p:tgtEl>
                                        <p:attrNameLst>
                                          <p:attrName>style.visibility</p:attrName>
                                        </p:attrNameLst>
                                      </p:cBhvr>
                                      <p:to>
                                        <p:strVal val="visible"/>
                                      </p:to>
                                    </p:set>
                                    <p:animEffect transition="in" filter="dissolve">
                                      <p:cBhvr>
                                        <p:cTn id="15" dur="500"/>
                                        <p:tgtEl>
                                          <p:spTgt spid="13">
                                            <p:txEl>
                                              <p:pRg st="1" end="1"/>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13">
                                            <p:txEl>
                                              <p:pRg st="2" end="2"/>
                                            </p:txEl>
                                          </p:spTgt>
                                        </p:tgtEl>
                                        <p:attrNameLst>
                                          <p:attrName>style.visibility</p:attrName>
                                        </p:attrNameLst>
                                      </p:cBhvr>
                                      <p:to>
                                        <p:strVal val="visible"/>
                                      </p:to>
                                    </p:set>
                                    <p:animEffect transition="in" filter="dissolve">
                                      <p:cBhvr>
                                        <p:cTn id="18" dur="500"/>
                                        <p:tgtEl>
                                          <p:spTgt spid="13">
                                            <p:txEl>
                                              <p:pRg st="2" end="2"/>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13">
                                            <p:txEl>
                                              <p:pRg st="3" end="3"/>
                                            </p:txEl>
                                          </p:spTgt>
                                        </p:tgtEl>
                                        <p:attrNameLst>
                                          <p:attrName>style.visibility</p:attrName>
                                        </p:attrNameLst>
                                      </p:cBhvr>
                                      <p:to>
                                        <p:strVal val="visible"/>
                                      </p:to>
                                    </p:set>
                                    <p:animEffect transition="in" filter="dissolve">
                                      <p:cBhvr>
                                        <p:cTn id="21" dur="500"/>
                                        <p:tgtEl>
                                          <p:spTgt spid="13">
                                            <p:txEl>
                                              <p:pRg st="3" end="3"/>
                                            </p:txEl>
                                          </p:spTgt>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13">
                                            <p:txEl>
                                              <p:pRg st="4" end="4"/>
                                            </p:txEl>
                                          </p:spTgt>
                                        </p:tgtEl>
                                        <p:attrNameLst>
                                          <p:attrName>style.visibility</p:attrName>
                                        </p:attrNameLst>
                                      </p:cBhvr>
                                      <p:to>
                                        <p:strVal val="visible"/>
                                      </p:to>
                                    </p:set>
                                    <p:animEffect transition="in" filter="dissolve">
                                      <p:cBhvr>
                                        <p:cTn id="24" dur="500"/>
                                        <p:tgtEl>
                                          <p:spTgt spid="1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13" grpId="0" build="p"/>
    </p:bldLst>
  </p:timing>
  <p:txStyles>
    <p:titleStyle>
      <a:lvl1pPr algn="ctr" rtl="0" eaLnBrk="0" fontAlgn="base" hangingPunct="0">
        <a:spcBef>
          <a:spcPct val="0"/>
        </a:spcBef>
        <a:spcAft>
          <a:spcPct val="0"/>
        </a:spcAft>
        <a:defRPr sz="3300" kern="1200">
          <a:solidFill>
            <a:srgbClr val="7B9899"/>
          </a:solidFill>
          <a:latin typeface="+mj-lt"/>
          <a:ea typeface="+mj-ea"/>
          <a:cs typeface="+mj-cs"/>
        </a:defRPr>
      </a:lvl1pPr>
      <a:lvl2pPr algn="ctr" rtl="0" eaLnBrk="0" fontAlgn="base" hangingPunct="0">
        <a:spcBef>
          <a:spcPct val="0"/>
        </a:spcBef>
        <a:spcAft>
          <a:spcPct val="0"/>
        </a:spcAft>
        <a:defRPr sz="3300">
          <a:solidFill>
            <a:srgbClr val="7B9899"/>
          </a:solidFill>
          <a:latin typeface="Georgia" pitchFamily="18" charset="0"/>
        </a:defRPr>
      </a:lvl2pPr>
      <a:lvl3pPr algn="ctr" rtl="0" eaLnBrk="0" fontAlgn="base" hangingPunct="0">
        <a:spcBef>
          <a:spcPct val="0"/>
        </a:spcBef>
        <a:spcAft>
          <a:spcPct val="0"/>
        </a:spcAft>
        <a:defRPr sz="3300">
          <a:solidFill>
            <a:srgbClr val="7B9899"/>
          </a:solidFill>
          <a:latin typeface="Georgia" pitchFamily="18" charset="0"/>
        </a:defRPr>
      </a:lvl3pPr>
      <a:lvl4pPr algn="ctr" rtl="0" eaLnBrk="0" fontAlgn="base" hangingPunct="0">
        <a:spcBef>
          <a:spcPct val="0"/>
        </a:spcBef>
        <a:spcAft>
          <a:spcPct val="0"/>
        </a:spcAft>
        <a:defRPr sz="3300">
          <a:solidFill>
            <a:srgbClr val="7B9899"/>
          </a:solidFill>
          <a:latin typeface="Georgia" pitchFamily="18" charset="0"/>
        </a:defRPr>
      </a:lvl4pPr>
      <a:lvl5pPr algn="ctr" rtl="0" eaLnBrk="0" fontAlgn="base" hangingPunct="0">
        <a:spcBef>
          <a:spcPct val="0"/>
        </a:spcBef>
        <a:spcAft>
          <a:spcPct val="0"/>
        </a:spcAft>
        <a:defRPr sz="3300">
          <a:solidFill>
            <a:srgbClr val="7B9899"/>
          </a:solidFill>
          <a:latin typeface="Georgia" pitchFamily="18" charset="0"/>
        </a:defRPr>
      </a:lvl5pPr>
      <a:lvl6pPr marL="457200" algn="ctr" rtl="0" fontAlgn="base">
        <a:spcBef>
          <a:spcPct val="0"/>
        </a:spcBef>
        <a:spcAft>
          <a:spcPct val="0"/>
        </a:spcAft>
        <a:defRPr sz="3300">
          <a:solidFill>
            <a:srgbClr val="7B9899"/>
          </a:solidFill>
          <a:latin typeface="Georgia" pitchFamily="18" charset="0"/>
        </a:defRPr>
      </a:lvl6pPr>
      <a:lvl7pPr marL="914400" algn="ctr" rtl="0" fontAlgn="base">
        <a:spcBef>
          <a:spcPct val="0"/>
        </a:spcBef>
        <a:spcAft>
          <a:spcPct val="0"/>
        </a:spcAft>
        <a:defRPr sz="3300">
          <a:solidFill>
            <a:srgbClr val="7B9899"/>
          </a:solidFill>
          <a:latin typeface="Georgia" pitchFamily="18" charset="0"/>
        </a:defRPr>
      </a:lvl7pPr>
      <a:lvl8pPr marL="1371600" algn="ctr" rtl="0" fontAlgn="base">
        <a:spcBef>
          <a:spcPct val="0"/>
        </a:spcBef>
        <a:spcAft>
          <a:spcPct val="0"/>
        </a:spcAft>
        <a:defRPr sz="3300">
          <a:solidFill>
            <a:srgbClr val="7B9899"/>
          </a:solidFill>
          <a:latin typeface="Georgia" pitchFamily="18" charset="0"/>
        </a:defRPr>
      </a:lvl8pPr>
      <a:lvl9pPr marL="1828800" algn="ctr" rtl="0" fontAlgn="base">
        <a:spcBef>
          <a:spcPct val="0"/>
        </a:spcBef>
        <a:spcAft>
          <a:spcPct val="0"/>
        </a:spcAft>
        <a:defRPr sz="3300">
          <a:solidFill>
            <a:srgbClr val="7B9899"/>
          </a:solidFill>
          <a:latin typeface="Georgia" pitchFamily="18" charset="0"/>
        </a:defRPr>
      </a:lvl9pPr>
    </p:titleStyle>
    <p:bodyStyle>
      <a:lvl1pPr marL="273050" indent="-273050" algn="l" rtl="0" eaLnBrk="0" fontAlgn="base" hangingPunct="0">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l" rtl="0" eaLnBrk="0" fontAlgn="base" hangingPunct="0">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l" rtl="0" eaLnBrk="0" fontAlgn="base" hangingPunct="0">
        <a:spcBef>
          <a:spcPct val="20000"/>
        </a:spcBef>
        <a:spcAft>
          <a:spcPct val="0"/>
        </a:spcAft>
        <a:buClr>
          <a:srgbClr val="8CADAE"/>
        </a:buClr>
        <a:buSzPct val="7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ct val="20000"/>
        </a:spcBef>
        <a:spcAft>
          <a:spcPct val="0"/>
        </a:spcAft>
        <a:buClr>
          <a:srgbClr val="8C7B70"/>
        </a:buClr>
        <a:buSzPct val="70000"/>
        <a:buFont typeface="Wingdings" pitchFamily="2" charset="2"/>
        <a:buChar char=""/>
        <a:defRPr sz="2000" kern="1200">
          <a:solidFill>
            <a:schemeClr val="tx2"/>
          </a:solidFill>
          <a:latin typeface="+mn-lt"/>
          <a:ea typeface="+mn-ea"/>
          <a:cs typeface="+mn-cs"/>
        </a:defRPr>
      </a:lvl4pPr>
      <a:lvl5pPr marL="1371600" indent="-228600" algn="l" rtl="0" eaLnBrk="0" fontAlgn="base" hangingPunct="0">
        <a:spcBef>
          <a:spcPct val="20000"/>
        </a:spcBef>
        <a:spcAft>
          <a:spcPct val="0"/>
        </a:spcAft>
        <a:buClr>
          <a:srgbClr val="8FB08C"/>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2.xml"/><Relationship Id="rId4" Type="http://schemas.openxmlformats.org/officeDocument/2006/relationships/image" Target="../media/image24.png"/></Relationships>
</file>

<file path=ppt/slides/_rels/slide15.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4.xml"/><Relationship Id="rId4" Type="http://schemas.openxmlformats.org/officeDocument/2006/relationships/image" Target="../media/image15.jpeg"/></Relationships>
</file>

<file path=ppt/slides/_rels/slide9.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p:txBody>
          <a:bodyPr>
            <a:normAutofit fontScale="85000" lnSpcReduction="20000"/>
          </a:bodyPr>
          <a:lstStyle/>
          <a:p>
            <a:pPr eaLnBrk="1" fontAlgn="auto" hangingPunct="1">
              <a:spcAft>
                <a:spcPts val="0"/>
              </a:spcAft>
              <a:buFont typeface="Wingdings 2"/>
              <a:buNone/>
              <a:defRPr/>
            </a:pPr>
            <a:r>
              <a:rPr lang="en-US" sz="5000"/>
              <a:t>Definition, Explanation, and Examples</a:t>
            </a:r>
          </a:p>
        </p:txBody>
      </p:sp>
      <p:sp>
        <p:nvSpPr>
          <p:cNvPr id="16387" name="Rectangle 2"/>
          <p:cNvSpPr>
            <a:spLocks noGrp="1" noChangeArrowheads="1"/>
          </p:cNvSpPr>
          <p:nvPr>
            <p:ph type="ctrTitle"/>
          </p:nvPr>
        </p:nvSpPr>
        <p:spPr/>
        <p:txBody>
          <a:bodyPr/>
          <a:lstStyle/>
          <a:p>
            <a:pPr eaLnBrk="1" hangingPunct="1"/>
            <a:r>
              <a:rPr lang="en-US" sz="9000" smtClean="0"/>
              <a:t>Allusions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301625" y="228600"/>
            <a:ext cx="8534400" cy="758825"/>
          </a:xfrm>
        </p:spPr>
        <p:txBody>
          <a:bodyPr/>
          <a:lstStyle/>
          <a:p>
            <a:pPr eaLnBrk="1" hangingPunct="1"/>
            <a:r>
              <a:rPr lang="en-US" smtClean="0"/>
              <a:t>Allusions Example (Film to Film)</a:t>
            </a:r>
          </a:p>
        </p:txBody>
      </p:sp>
      <p:pic>
        <p:nvPicPr>
          <p:cNvPr id="25603" name="Picture 9" descr="hercules KK"/>
          <p:cNvPicPr>
            <a:picLocks noGrp="1" noChangeAspect="1" noChangeArrowheads="1"/>
          </p:cNvPicPr>
          <p:nvPr>
            <p:ph sz="half" idx="1"/>
          </p:nvPr>
        </p:nvPicPr>
        <p:blipFill>
          <a:blip r:embed="rId2" cstate="print"/>
          <a:srcRect/>
          <a:stretch>
            <a:fillRect/>
          </a:stretch>
        </p:blipFill>
        <p:spPr>
          <a:xfrm>
            <a:off x="4800600" y="2362200"/>
            <a:ext cx="3962400" cy="2814638"/>
          </a:xfrm>
          <a:noFill/>
        </p:spPr>
      </p:pic>
      <p:pic>
        <p:nvPicPr>
          <p:cNvPr id="25604" name="Picture 10" descr="karate kid"/>
          <p:cNvPicPr>
            <a:picLocks noGrp="1" noChangeAspect="1" noChangeArrowheads="1"/>
          </p:cNvPicPr>
          <p:nvPr>
            <p:ph sz="half" idx="2"/>
          </p:nvPr>
        </p:nvPicPr>
        <p:blipFill>
          <a:blip r:embed="rId3" cstate="print"/>
          <a:srcRect/>
          <a:stretch>
            <a:fillRect/>
          </a:stretch>
        </p:blipFill>
        <p:spPr>
          <a:xfrm>
            <a:off x="304800" y="2362200"/>
            <a:ext cx="4191000" cy="2751138"/>
          </a:xfrm>
          <a:noFill/>
        </p:spPr>
      </p:pic>
      <p:sp>
        <p:nvSpPr>
          <p:cNvPr id="25605" name="Text Box 11"/>
          <p:cNvSpPr txBox="1">
            <a:spLocks noChangeArrowheads="1"/>
          </p:cNvSpPr>
          <p:nvPr/>
        </p:nvSpPr>
        <p:spPr bwMode="auto">
          <a:xfrm>
            <a:off x="1066800" y="1905000"/>
            <a:ext cx="3810000" cy="366713"/>
          </a:xfrm>
          <a:prstGeom prst="rect">
            <a:avLst/>
          </a:prstGeom>
          <a:noFill/>
          <a:ln w="9525">
            <a:noFill/>
            <a:miter lim="800000"/>
            <a:headEnd/>
            <a:tailEnd/>
          </a:ln>
        </p:spPr>
        <p:txBody>
          <a:bodyPr>
            <a:spAutoFit/>
          </a:bodyPr>
          <a:lstStyle/>
          <a:p>
            <a:pPr>
              <a:spcBef>
                <a:spcPct val="50000"/>
              </a:spcBef>
            </a:pPr>
            <a:r>
              <a:rPr lang="en-US"/>
              <a:t>KARATE KID</a:t>
            </a:r>
          </a:p>
        </p:txBody>
      </p:sp>
      <p:sp>
        <p:nvSpPr>
          <p:cNvPr id="25606" name="Text Box 12"/>
          <p:cNvSpPr txBox="1">
            <a:spLocks noChangeArrowheads="1"/>
          </p:cNvSpPr>
          <p:nvPr/>
        </p:nvSpPr>
        <p:spPr bwMode="auto">
          <a:xfrm>
            <a:off x="5105400" y="1905000"/>
            <a:ext cx="3276600" cy="366713"/>
          </a:xfrm>
          <a:prstGeom prst="rect">
            <a:avLst/>
          </a:prstGeom>
          <a:noFill/>
          <a:ln w="9525">
            <a:noFill/>
            <a:miter lim="800000"/>
            <a:headEnd/>
            <a:tailEnd/>
          </a:ln>
        </p:spPr>
        <p:txBody>
          <a:bodyPr>
            <a:spAutoFit/>
          </a:bodyPr>
          <a:lstStyle/>
          <a:p>
            <a:pPr>
              <a:spcBef>
                <a:spcPct val="50000"/>
              </a:spcBef>
            </a:pPr>
            <a:r>
              <a:rPr lang="en-US"/>
              <a:t>DISNEY’S  HERCULES</a:t>
            </a:r>
          </a:p>
        </p:txBody>
      </p:sp>
      <p:sp>
        <p:nvSpPr>
          <p:cNvPr id="25607" name="Text Box 13"/>
          <p:cNvSpPr txBox="1">
            <a:spLocks noChangeArrowheads="1"/>
          </p:cNvSpPr>
          <p:nvPr/>
        </p:nvSpPr>
        <p:spPr bwMode="auto">
          <a:xfrm>
            <a:off x="381000" y="5257800"/>
            <a:ext cx="8534400" cy="1431925"/>
          </a:xfrm>
          <a:prstGeom prst="rect">
            <a:avLst/>
          </a:prstGeom>
          <a:noFill/>
          <a:ln w="9525">
            <a:noFill/>
            <a:miter lim="800000"/>
            <a:headEnd/>
            <a:tailEnd/>
          </a:ln>
        </p:spPr>
        <p:txBody>
          <a:bodyPr>
            <a:spAutoFit/>
          </a:bodyPr>
          <a:lstStyle/>
          <a:p>
            <a:pPr>
              <a:spcBef>
                <a:spcPct val="50000"/>
              </a:spcBef>
            </a:pPr>
            <a:r>
              <a:rPr lang="en-US" sz="2200"/>
              <a:t>Hercules ALLUDES TO Karate Kid when Hercules is training.  Disney uses this allusion so the viewer thinks of Karate Kid and how, after training in the sunlight, Daniel wins the big match.  The allusion is used to FORESHADOW that Hercules will also be successful in his big fight.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6" descr="of mice and men"/>
          <p:cNvPicPr>
            <a:picLocks noChangeAspect="1" noChangeArrowheads="1"/>
          </p:cNvPicPr>
          <p:nvPr/>
        </p:nvPicPr>
        <p:blipFill>
          <a:blip r:embed="rId2" cstate="print"/>
          <a:srcRect/>
          <a:stretch>
            <a:fillRect/>
          </a:stretch>
        </p:blipFill>
        <p:spPr bwMode="auto">
          <a:xfrm>
            <a:off x="3962400" y="3733800"/>
            <a:ext cx="1295400" cy="3124200"/>
          </a:xfrm>
          <a:prstGeom prst="rect">
            <a:avLst/>
          </a:prstGeom>
          <a:noFill/>
          <a:ln w="9525">
            <a:noFill/>
            <a:miter lim="800000"/>
            <a:headEnd/>
            <a:tailEnd/>
          </a:ln>
        </p:spPr>
      </p:pic>
      <p:sp>
        <p:nvSpPr>
          <p:cNvPr id="26627" name="Rectangle 2"/>
          <p:cNvSpPr>
            <a:spLocks noGrp="1" noChangeArrowheads="1"/>
          </p:cNvSpPr>
          <p:nvPr>
            <p:ph type="title"/>
          </p:nvPr>
        </p:nvSpPr>
        <p:spPr>
          <a:xfrm>
            <a:off x="301625" y="228600"/>
            <a:ext cx="8534400" cy="758825"/>
          </a:xfrm>
        </p:spPr>
        <p:txBody>
          <a:bodyPr/>
          <a:lstStyle/>
          <a:p>
            <a:pPr eaLnBrk="1" hangingPunct="1"/>
            <a:r>
              <a:rPr lang="en-US" smtClean="0"/>
              <a:t>Allusion Example (Poem to Book)</a:t>
            </a:r>
          </a:p>
        </p:txBody>
      </p:sp>
      <p:sp>
        <p:nvSpPr>
          <p:cNvPr id="26628" name="Rectangle 4"/>
          <p:cNvSpPr>
            <a:spLocks noGrp="1" noChangeArrowheads="1"/>
          </p:cNvSpPr>
          <p:nvPr>
            <p:ph sz="half" idx="1"/>
          </p:nvPr>
        </p:nvSpPr>
        <p:spPr>
          <a:xfrm>
            <a:off x="457200" y="1828800"/>
            <a:ext cx="3962400" cy="4800600"/>
          </a:xfrm>
        </p:spPr>
        <p:txBody>
          <a:bodyPr/>
          <a:lstStyle/>
          <a:p>
            <a:pPr eaLnBrk="1" hangingPunct="1"/>
            <a:r>
              <a:rPr lang="en-US" smtClean="0"/>
              <a:t>John Steinbeck’s </a:t>
            </a:r>
            <a:r>
              <a:rPr lang="en-US" i="1" smtClean="0"/>
              <a:t>Of Mice and Men</a:t>
            </a:r>
            <a:r>
              <a:rPr lang="en-US" smtClean="0"/>
              <a:t> book title alludes to Robert Burns’ poem “To a Mouse”</a:t>
            </a:r>
          </a:p>
          <a:p>
            <a:pPr eaLnBrk="1" hangingPunct="1"/>
            <a:r>
              <a:rPr lang="en-US" smtClean="0"/>
              <a:t>Burns’ poem lines:</a:t>
            </a:r>
          </a:p>
          <a:p>
            <a:pPr lvl="1" eaLnBrk="1" hangingPunct="1"/>
            <a:r>
              <a:rPr lang="en-US" smtClean="0"/>
              <a:t>The best laid schemes of mice and men</a:t>
            </a:r>
            <a:br>
              <a:rPr lang="en-US" smtClean="0"/>
            </a:br>
            <a:r>
              <a:rPr lang="en-US" smtClean="0"/>
              <a:t>often go awry </a:t>
            </a:r>
          </a:p>
          <a:p>
            <a:pPr lvl="1" eaLnBrk="1" hangingPunct="1">
              <a:buFont typeface="Wingdings" pitchFamily="2" charset="2"/>
              <a:buNone/>
            </a:pPr>
            <a:r>
              <a:rPr lang="en-US" smtClean="0"/>
              <a:t>     (Standard English Version)</a:t>
            </a:r>
          </a:p>
          <a:p>
            <a:pPr eaLnBrk="1" hangingPunct="1"/>
            <a:endParaRPr lang="en-US" smtClean="0"/>
          </a:p>
        </p:txBody>
      </p:sp>
      <p:sp>
        <p:nvSpPr>
          <p:cNvPr id="26629" name="Rectangle 5"/>
          <p:cNvSpPr>
            <a:spLocks noGrp="1" noChangeArrowheads="1"/>
          </p:cNvSpPr>
          <p:nvPr>
            <p:ph sz="half" idx="2"/>
          </p:nvPr>
        </p:nvSpPr>
        <p:spPr>
          <a:xfrm>
            <a:off x="4648200" y="1828800"/>
            <a:ext cx="4343400" cy="4876800"/>
          </a:xfrm>
        </p:spPr>
        <p:txBody>
          <a:bodyPr/>
          <a:lstStyle/>
          <a:p>
            <a:pPr eaLnBrk="1" hangingPunct="1"/>
            <a:r>
              <a:rPr lang="en-US" smtClean="0"/>
              <a:t>Reason for allusion:</a:t>
            </a:r>
          </a:p>
          <a:p>
            <a:pPr lvl="1" eaLnBrk="1" hangingPunct="1"/>
            <a:r>
              <a:rPr lang="en-US" sz="2800" smtClean="0"/>
              <a:t>Steinbeck is trying to send the message, through his title, that things will not go as the characters planned.  It foreshadows a not-so-happy ending in which dreams are dashed.</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301625" y="228600"/>
            <a:ext cx="8534400" cy="758825"/>
          </a:xfrm>
        </p:spPr>
        <p:txBody>
          <a:bodyPr/>
          <a:lstStyle/>
          <a:p>
            <a:pPr eaLnBrk="1" hangingPunct="1"/>
            <a:r>
              <a:rPr lang="en-US" smtClean="0"/>
              <a:t>Allusion Example (Poem to Book)</a:t>
            </a:r>
          </a:p>
        </p:txBody>
      </p:sp>
      <p:sp>
        <p:nvSpPr>
          <p:cNvPr id="27651" name="Rectangle 4"/>
          <p:cNvSpPr>
            <a:spLocks noGrp="1" noChangeArrowheads="1"/>
          </p:cNvSpPr>
          <p:nvPr>
            <p:ph sz="half" idx="1"/>
          </p:nvPr>
        </p:nvSpPr>
        <p:spPr>
          <a:xfrm>
            <a:off x="457200" y="1828800"/>
            <a:ext cx="4038600" cy="5029200"/>
          </a:xfrm>
        </p:spPr>
        <p:txBody>
          <a:bodyPr/>
          <a:lstStyle/>
          <a:p>
            <a:pPr eaLnBrk="1" hangingPunct="1">
              <a:lnSpc>
                <a:spcPct val="90000"/>
              </a:lnSpc>
            </a:pPr>
            <a:r>
              <a:rPr lang="en-US" smtClean="0"/>
              <a:t>Robert Burns is a popular one to make titular allusions</a:t>
            </a:r>
          </a:p>
          <a:p>
            <a:pPr eaLnBrk="1" hangingPunct="1">
              <a:lnSpc>
                <a:spcPct val="90000"/>
              </a:lnSpc>
            </a:pPr>
            <a:r>
              <a:rPr lang="en-US" smtClean="0"/>
              <a:t>Not only does Steinbeck reference Burns’ work in </a:t>
            </a:r>
            <a:r>
              <a:rPr lang="en-US" i="1" smtClean="0"/>
              <a:t>Of Mice and Men, </a:t>
            </a:r>
            <a:r>
              <a:rPr lang="en-US" smtClean="0"/>
              <a:t>but the late J.D. Salinger also alludes to Burns’ poem “Comin’ through the Rye” with the title </a:t>
            </a:r>
            <a:r>
              <a:rPr lang="en-US" i="1" smtClean="0"/>
              <a:t>The Catcher in the Rye</a:t>
            </a:r>
            <a:endParaRPr lang="en-US" smtClean="0"/>
          </a:p>
        </p:txBody>
      </p:sp>
      <p:sp>
        <p:nvSpPr>
          <p:cNvPr id="27652" name="Rectangle 5"/>
          <p:cNvSpPr>
            <a:spLocks noGrp="1" noChangeArrowheads="1"/>
          </p:cNvSpPr>
          <p:nvPr>
            <p:ph sz="half" idx="2"/>
          </p:nvPr>
        </p:nvSpPr>
        <p:spPr>
          <a:xfrm>
            <a:off x="4648200" y="1828800"/>
            <a:ext cx="4495800" cy="4648200"/>
          </a:xfrm>
        </p:spPr>
        <p:txBody>
          <a:bodyPr/>
          <a:lstStyle/>
          <a:p>
            <a:pPr eaLnBrk="1" hangingPunct="1">
              <a:lnSpc>
                <a:spcPct val="90000"/>
              </a:lnSpc>
            </a:pPr>
            <a:r>
              <a:rPr lang="en-US" sz="3200" smtClean="0"/>
              <a:t>In Chapter 22, Holden Caulfield tells his sister, Phoebe, when she asks what he wants to do with his life, “And that’s all I’d do all day….I’d just be the </a:t>
            </a:r>
            <a:r>
              <a:rPr lang="en-US" sz="3200" u="sng" smtClean="0"/>
              <a:t>catcher in the rye</a:t>
            </a:r>
            <a:r>
              <a:rPr lang="en-US" sz="3200" smtClean="0"/>
              <a:t> and all.”</a:t>
            </a:r>
          </a:p>
        </p:txBody>
      </p:sp>
      <p:pic>
        <p:nvPicPr>
          <p:cNvPr id="27653" name="Picture 6" descr="citr book cover"/>
          <p:cNvPicPr>
            <a:picLocks noChangeAspect="1" noChangeArrowheads="1"/>
          </p:cNvPicPr>
          <p:nvPr/>
        </p:nvPicPr>
        <p:blipFill>
          <a:blip r:embed="rId2" cstate="print"/>
          <a:srcRect/>
          <a:stretch>
            <a:fillRect/>
          </a:stretch>
        </p:blipFill>
        <p:spPr bwMode="auto">
          <a:xfrm>
            <a:off x="7315200" y="5476875"/>
            <a:ext cx="1295400" cy="1381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p:cNvSpPr>
            <a:spLocks noGrp="1" noChangeArrowheads="1"/>
          </p:cNvSpPr>
          <p:nvPr>
            <p:ph type="title"/>
          </p:nvPr>
        </p:nvSpPr>
        <p:spPr>
          <a:xfrm>
            <a:off x="457200" y="152400"/>
            <a:ext cx="8229600" cy="990600"/>
          </a:xfrm>
        </p:spPr>
        <p:txBody>
          <a:bodyPr/>
          <a:lstStyle/>
          <a:p>
            <a:pPr eaLnBrk="1" hangingPunct="1"/>
            <a:r>
              <a:rPr lang="en-US" smtClean="0"/>
              <a:t>Allusion Example (Film to Book)</a:t>
            </a:r>
          </a:p>
        </p:txBody>
      </p:sp>
      <p:pic>
        <p:nvPicPr>
          <p:cNvPr id="28675" name="Picture 7" descr="hook"/>
          <p:cNvPicPr>
            <a:picLocks noGrp="1" noChangeAspect="1" noChangeArrowheads="1"/>
          </p:cNvPicPr>
          <p:nvPr>
            <p:ph sz="half" idx="1"/>
          </p:nvPr>
        </p:nvPicPr>
        <p:blipFill>
          <a:blip r:embed="rId2" cstate="print"/>
          <a:srcRect/>
          <a:stretch>
            <a:fillRect/>
          </a:stretch>
        </p:blipFill>
        <p:spPr>
          <a:xfrm>
            <a:off x="228600" y="1828800"/>
            <a:ext cx="3429000" cy="4724400"/>
          </a:xfrm>
          <a:noFill/>
        </p:spPr>
      </p:pic>
      <p:sp>
        <p:nvSpPr>
          <p:cNvPr id="28676" name="Rectangle 6"/>
          <p:cNvSpPr>
            <a:spLocks noGrp="1" noChangeArrowheads="1"/>
          </p:cNvSpPr>
          <p:nvPr>
            <p:ph type="body" sz="half" idx="2"/>
          </p:nvPr>
        </p:nvSpPr>
        <p:spPr>
          <a:xfrm>
            <a:off x="4648200" y="1828800"/>
            <a:ext cx="4267200" cy="5029200"/>
          </a:xfrm>
        </p:spPr>
        <p:txBody>
          <a:bodyPr/>
          <a:lstStyle/>
          <a:p>
            <a:pPr eaLnBrk="1" hangingPunct="1"/>
            <a:r>
              <a:rPr lang="en-US" sz="2800" smtClean="0"/>
              <a:t>Peter Pan (Robin Williams) says, “What is this, some sort of the ‘Lord of the Flies’ Pre-school?”</a:t>
            </a:r>
          </a:p>
          <a:p>
            <a:pPr eaLnBrk="1" hangingPunct="1"/>
            <a:r>
              <a:rPr lang="en-US" sz="2800" smtClean="0"/>
              <a:t>Implications:</a:t>
            </a:r>
          </a:p>
          <a:p>
            <a:pPr lvl="1" eaLnBrk="1" hangingPunct="1"/>
            <a:r>
              <a:rPr lang="en-US" sz="2400" smtClean="0"/>
              <a:t>Land is run by kids</a:t>
            </a:r>
          </a:p>
          <a:p>
            <a:pPr lvl="1" eaLnBrk="1" hangingPunct="1"/>
            <a:r>
              <a:rPr lang="en-US" sz="2400" smtClean="0"/>
              <a:t>Savages with no adult influence</a:t>
            </a:r>
          </a:p>
          <a:p>
            <a:pPr lvl="1" eaLnBrk="1" hangingPunct="1"/>
            <a:r>
              <a:rPr lang="en-US" sz="2400" smtClean="0"/>
              <a:t>Abandoned without adult supervision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304800"/>
            <a:ext cx="8229600" cy="762000"/>
          </a:xfrm>
        </p:spPr>
        <p:txBody>
          <a:bodyPr/>
          <a:lstStyle/>
          <a:p>
            <a:pPr eaLnBrk="1" hangingPunct="1"/>
            <a:r>
              <a:rPr lang="en-US" smtClean="0">
                <a:solidFill>
                  <a:srgbClr val="7B9899"/>
                </a:solidFill>
              </a:rPr>
              <a:t>Most Popular Allusions</a:t>
            </a:r>
          </a:p>
        </p:txBody>
      </p:sp>
      <p:sp>
        <p:nvSpPr>
          <p:cNvPr id="29699" name="Rectangle 3"/>
          <p:cNvSpPr>
            <a:spLocks noGrp="1" noChangeArrowheads="1"/>
          </p:cNvSpPr>
          <p:nvPr>
            <p:ph sz="quarter" idx="1"/>
          </p:nvPr>
        </p:nvSpPr>
        <p:spPr>
          <a:xfrm>
            <a:off x="0" y="1828800"/>
            <a:ext cx="9067800" cy="5029200"/>
          </a:xfrm>
        </p:spPr>
        <p:txBody>
          <a:bodyPr/>
          <a:lstStyle/>
          <a:p>
            <a:pPr eaLnBrk="1" hangingPunct="1">
              <a:buFont typeface="Wingdings" pitchFamily="2" charset="2"/>
              <a:buNone/>
            </a:pPr>
            <a:r>
              <a:rPr lang="en-US" sz="2600" smtClean="0"/>
              <a:t>THREE MOST POPULARLY ALLUDED WORKS:</a:t>
            </a:r>
          </a:p>
          <a:p>
            <a:pPr lvl="1" eaLnBrk="1" hangingPunct="1"/>
            <a:r>
              <a:rPr lang="en-US" sz="2600" smtClean="0"/>
              <a:t> The Bible</a:t>
            </a:r>
          </a:p>
          <a:p>
            <a:pPr lvl="1" eaLnBrk="1" hangingPunct="1">
              <a:buFont typeface="Wingdings" pitchFamily="2" charset="2"/>
              <a:buNone/>
            </a:pPr>
            <a:endParaRPr lang="en-US" sz="2600" smtClean="0"/>
          </a:p>
          <a:p>
            <a:pPr lvl="1" eaLnBrk="1" hangingPunct="1"/>
            <a:r>
              <a:rPr lang="en-US" sz="2600" smtClean="0"/>
              <a:t>Shakespeare</a:t>
            </a:r>
          </a:p>
          <a:p>
            <a:pPr lvl="1" eaLnBrk="1" hangingPunct="1">
              <a:buFont typeface="Wingdings" pitchFamily="2" charset="2"/>
              <a:buNone/>
            </a:pPr>
            <a:endParaRPr lang="en-US" sz="2600" smtClean="0"/>
          </a:p>
          <a:p>
            <a:pPr lvl="1" eaLnBrk="1" hangingPunct="1"/>
            <a:r>
              <a:rPr lang="en-US" sz="2600" smtClean="0"/>
              <a:t>Greek/Roman Mythology</a:t>
            </a:r>
          </a:p>
          <a:p>
            <a:pPr lvl="1" eaLnBrk="1" hangingPunct="1">
              <a:buFont typeface="Wingdings" pitchFamily="2" charset="2"/>
              <a:buNone/>
            </a:pPr>
            <a:endParaRPr lang="en-US" sz="2600" smtClean="0"/>
          </a:p>
          <a:p>
            <a:pPr lvl="1" eaLnBrk="1" hangingPunct="1"/>
            <a:r>
              <a:rPr lang="en-US" sz="2600" smtClean="0"/>
              <a:t>So, what does that tell you?  </a:t>
            </a:r>
          </a:p>
          <a:p>
            <a:pPr lvl="1" eaLnBrk="1" hangingPunct="1">
              <a:buFont typeface="Wingdings" pitchFamily="2" charset="2"/>
              <a:buNone/>
            </a:pPr>
            <a:r>
              <a:rPr lang="en-US" sz="2600" smtClean="0"/>
              <a:t>---</a:t>
            </a:r>
            <a:r>
              <a:rPr lang="en-US" sz="2400" smtClean="0"/>
              <a:t>You are expected to be well-read in order to understand many allusions!</a:t>
            </a:r>
          </a:p>
        </p:txBody>
      </p:sp>
      <p:pic>
        <p:nvPicPr>
          <p:cNvPr id="29700" name="Picture 4" descr="7b84318ed70b46ce"/>
          <p:cNvPicPr>
            <a:picLocks noChangeAspect="1" noChangeArrowheads="1"/>
          </p:cNvPicPr>
          <p:nvPr/>
        </p:nvPicPr>
        <p:blipFill>
          <a:blip r:embed="rId2" cstate="print"/>
          <a:srcRect/>
          <a:stretch>
            <a:fillRect/>
          </a:stretch>
        </p:blipFill>
        <p:spPr bwMode="auto">
          <a:xfrm>
            <a:off x="3276600" y="2362200"/>
            <a:ext cx="1371600" cy="762000"/>
          </a:xfrm>
          <a:prstGeom prst="rect">
            <a:avLst/>
          </a:prstGeom>
          <a:noFill/>
          <a:ln w="9525">
            <a:noFill/>
            <a:miter lim="800000"/>
            <a:headEnd/>
            <a:tailEnd/>
          </a:ln>
        </p:spPr>
      </p:pic>
      <p:pic>
        <p:nvPicPr>
          <p:cNvPr id="29701" name="Picture 5" descr="shakespeare"/>
          <p:cNvPicPr>
            <a:picLocks noChangeAspect="1" noChangeArrowheads="1"/>
          </p:cNvPicPr>
          <p:nvPr/>
        </p:nvPicPr>
        <p:blipFill>
          <a:blip r:embed="rId3" cstate="print"/>
          <a:srcRect/>
          <a:stretch>
            <a:fillRect/>
          </a:stretch>
        </p:blipFill>
        <p:spPr bwMode="auto">
          <a:xfrm>
            <a:off x="4876800" y="3276600"/>
            <a:ext cx="1076325" cy="1238250"/>
          </a:xfrm>
          <a:prstGeom prst="rect">
            <a:avLst/>
          </a:prstGeom>
          <a:noFill/>
          <a:ln w="9525">
            <a:noFill/>
            <a:miter lim="800000"/>
            <a:headEnd/>
            <a:tailEnd/>
          </a:ln>
        </p:spPr>
      </p:pic>
      <p:pic>
        <p:nvPicPr>
          <p:cNvPr id="29702" name="Picture 6" descr="posiedon"/>
          <p:cNvPicPr>
            <a:picLocks noChangeAspect="1" noChangeArrowheads="1"/>
          </p:cNvPicPr>
          <p:nvPr/>
        </p:nvPicPr>
        <p:blipFill>
          <a:blip r:embed="rId4" cstate="print"/>
          <a:srcRect/>
          <a:stretch>
            <a:fillRect/>
          </a:stretch>
        </p:blipFill>
        <p:spPr bwMode="auto">
          <a:xfrm>
            <a:off x="6324600" y="4419600"/>
            <a:ext cx="1676400" cy="1066800"/>
          </a:xfrm>
          <a:prstGeom prst="rect">
            <a:avLst/>
          </a:prstGeom>
          <a:noFill/>
          <a:ln w="9525">
            <a:noFill/>
            <a:miter lim="800000"/>
            <a:headEnd/>
            <a:tailEnd/>
          </a:ln>
        </p:spPr>
      </p:pic>
      <p:sp>
        <p:nvSpPr>
          <p:cNvPr id="29703" name="Text Box 7"/>
          <p:cNvSpPr txBox="1">
            <a:spLocks noChangeArrowheads="1"/>
          </p:cNvSpPr>
          <p:nvPr/>
        </p:nvSpPr>
        <p:spPr bwMode="auto">
          <a:xfrm>
            <a:off x="8077200" y="4648200"/>
            <a:ext cx="1066800" cy="823913"/>
          </a:xfrm>
          <a:prstGeom prst="rect">
            <a:avLst/>
          </a:prstGeom>
          <a:noFill/>
          <a:ln w="9525">
            <a:noFill/>
            <a:miter lim="800000"/>
            <a:headEnd/>
            <a:tailEnd/>
          </a:ln>
        </p:spPr>
        <p:txBody>
          <a:bodyPr>
            <a:spAutoFit/>
          </a:bodyPr>
          <a:lstStyle/>
          <a:p>
            <a:pPr>
              <a:spcBef>
                <a:spcPct val="50000"/>
              </a:spcBef>
            </a:pPr>
            <a:r>
              <a:rPr lang="en-US" sz="1200"/>
              <a:t>POSEIDON,</a:t>
            </a:r>
          </a:p>
          <a:p>
            <a:pPr>
              <a:spcBef>
                <a:spcPct val="50000"/>
              </a:spcBef>
            </a:pPr>
            <a:r>
              <a:rPr lang="en-US" sz="1200"/>
              <a:t>God of Sea</a:t>
            </a:r>
          </a:p>
          <a:p>
            <a:pPr>
              <a:spcBef>
                <a:spcPct val="50000"/>
              </a:spcBef>
            </a:pPr>
            <a:endParaRPr lang="en-US" sz="120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533400"/>
            <a:ext cx="8229600" cy="457200"/>
          </a:xfrm>
        </p:spPr>
        <p:txBody>
          <a:bodyPr>
            <a:normAutofit fontScale="90000"/>
          </a:bodyPr>
          <a:lstStyle/>
          <a:p>
            <a:pPr eaLnBrk="1" fontAlgn="auto" hangingPunct="1">
              <a:spcAft>
                <a:spcPts val="0"/>
              </a:spcAft>
              <a:defRPr/>
            </a:pPr>
            <a:r>
              <a:rPr lang="en-US" sz="4000" dirty="0">
                <a:solidFill>
                  <a:schemeClr val="accent3">
                    <a:shade val="75000"/>
                  </a:schemeClr>
                </a:solidFill>
              </a:rPr>
              <a:t>Shakespeare Allusion (Movie to Play)</a:t>
            </a:r>
          </a:p>
        </p:txBody>
      </p:sp>
      <p:sp>
        <p:nvSpPr>
          <p:cNvPr id="30723" name="Rectangle 4"/>
          <p:cNvSpPr>
            <a:spLocks noGrp="1" noChangeArrowheads="1"/>
          </p:cNvSpPr>
          <p:nvPr>
            <p:ph type="body" sz="half" idx="1"/>
          </p:nvPr>
        </p:nvSpPr>
        <p:spPr>
          <a:xfrm>
            <a:off x="457200" y="1828800"/>
            <a:ext cx="4038600" cy="5029200"/>
          </a:xfrm>
        </p:spPr>
        <p:txBody>
          <a:bodyPr/>
          <a:lstStyle/>
          <a:p>
            <a:pPr eaLnBrk="1" hangingPunct="1"/>
            <a:r>
              <a:rPr lang="en-US" sz="2400" smtClean="0"/>
              <a:t>“Et tu, Brute”</a:t>
            </a:r>
          </a:p>
          <a:p>
            <a:pPr lvl="1" eaLnBrk="1" hangingPunct="1"/>
            <a:r>
              <a:rPr lang="en-US" sz="2000" smtClean="0"/>
              <a:t>Latin for “And you, Brutus”</a:t>
            </a:r>
          </a:p>
          <a:p>
            <a:pPr lvl="1" eaLnBrk="1" hangingPunct="1"/>
            <a:r>
              <a:rPr lang="en-US" sz="2000" smtClean="0"/>
              <a:t>Said by Julius Caesar in Shakespeare’s play when he is about to die and realizes Brutus has betrayed him.</a:t>
            </a:r>
          </a:p>
          <a:p>
            <a:pPr lvl="1" eaLnBrk="1" hangingPunct="1"/>
            <a:r>
              <a:rPr lang="en-US" sz="2000" smtClean="0"/>
              <a:t>Used when people want to get the message across that someone has betrayed them</a:t>
            </a:r>
          </a:p>
          <a:p>
            <a:pPr lvl="1" eaLnBrk="1" hangingPunct="1"/>
            <a:r>
              <a:rPr lang="en-US" sz="2000" smtClean="0"/>
              <a:t>Another common betrayal allusion is to Judas Iscariot—the Biblical figure who betrayed Jesus with the “kiss of death” (another allusive phrase!)</a:t>
            </a:r>
          </a:p>
        </p:txBody>
      </p:sp>
      <p:pic>
        <p:nvPicPr>
          <p:cNvPr id="30724" name="Picture 6" descr="aladdin3"/>
          <p:cNvPicPr>
            <a:picLocks noGrp="1" noChangeAspect="1" noChangeArrowheads="1"/>
          </p:cNvPicPr>
          <p:nvPr>
            <p:ph sz="half" idx="2"/>
          </p:nvPr>
        </p:nvPicPr>
        <p:blipFill>
          <a:blip r:embed="rId2" cstate="print"/>
          <a:srcRect/>
          <a:stretch>
            <a:fillRect/>
          </a:stretch>
        </p:blipFill>
        <p:spPr>
          <a:xfrm>
            <a:off x="4876800" y="1981200"/>
            <a:ext cx="3810000" cy="1954213"/>
          </a:xfrm>
          <a:noFill/>
        </p:spPr>
      </p:pic>
      <p:sp>
        <p:nvSpPr>
          <p:cNvPr id="30725" name="Text Box 7"/>
          <p:cNvSpPr txBox="1">
            <a:spLocks noChangeArrowheads="1"/>
          </p:cNvSpPr>
          <p:nvPr/>
        </p:nvSpPr>
        <p:spPr bwMode="auto">
          <a:xfrm>
            <a:off x="4953000" y="4114800"/>
            <a:ext cx="3886200" cy="2563813"/>
          </a:xfrm>
          <a:prstGeom prst="rect">
            <a:avLst/>
          </a:prstGeom>
          <a:noFill/>
          <a:ln w="9525">
            <a:noFill/>
            <a:miter lim="800000"/>
            <a:headEnd/>
            <a:tailEnd/>
          </a:ln>
        </p:spPr>
        <p:txBody>
          <a:bodyPr>
            <a:spAutoFit/>
          </a:bodyPr>
          <a:lstStyle/>
          <a:p>
            <a:pPr>
              <a:spcBef>
                <a:spcPct val="50000"/>
              </a:spcBef>
            </a:pPr>
            <a:r>
              <a:rPr lang="en-US"/>
              <a:t>In the scene in </a:t>
            </a:r>
            <a:r>
              <a:rPr lang="en-US" i="1"/>
              <a:t>Aladdin</a:t>
            </a:r>
            <a:r>
              <a:rPr lang="en-US"/>
              <a:t> where Genie is trying to make Aladdin a prince, he opens his recipe book.  After the crab bites him, a robed hand comes out of the book, to which Genie says, “Et tu, Brute?” indicating that the recipe book has betrayed him, also, along with the crab.  The purpose in this case, of course, is for comedic effect.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533400"/>
            <a:ext cx="8229600" cy="457200"/>
          </a:xfrm>
        </p:spPr>
        <p:txBody>
          <a:bodyPr>
            <a:normAutofit fontScale="90000"/>
          </a:bodyPr>
          <a:lstStyle/>
          <a:p>
            <a:pPr eaLnBrk="1" fontAlgn="auto" hangingPunct="1">
              <a:spcAft>
                <a:spcPts val="0"/>
              </a:spcAft>
              <a:defRPr/>
            </a:pPr>
            <a:r>
              <a:rPr lang="en-US" dirty="0">
                <a:solidFill>
                  <a:schemeClr val="accent3">
                    <a:shade val="75000"/>
                  </a:schemeClr>
                </a:solidFill>
              </a:rPr>
              <a:t>Shakespeare Allusion</a:t>
            </a:r>
          </a:p>
        </p:txBody>
      </p:sp>
      <p:sp>
        <p:nvSpPr>
          <p:cNvPr id="45059" name="Rectangle 3"/>
          <p:cNvSpPr>
            <a:spLocks noGrp="1" noChangeArrowheads="1"/>
          </p:cNvSpPr>
          <p:nvPr>
            <p:ph type="body" sz="half" idx="1"/>
          </p:nvPr>
        </p:nvSpPr>
        <p:spPr/>
        <p:txBody>
          <a:bodyPr>
            <a:normAutofit fontScale="92500"/>
          </a:bodyPr>
          <a:lstStyle/>
          <a:p>
            <a:pPr marL="274320" indent="-274320" eaLnBrk="1" fontAlgn="auto" hangingPunct="1">
              <a:spcAft>
                <a:spcPts val="0"/>
              </a:spcAft>
              <a:buFont typeface="Wingdings 2"/>
              <a:buChar char=""/>
              <a:defRPr/>
            </a:pPr>
            <a:r>
              <a:rPr lang="en-US" sz="3000" i="1"/>
              <a:t>Romeo and Juliet</a:t>
            </a:r>
            <a:endParaRPr lang="en-US" sz="3000"/>
          </a:p>
          <a:p>
            <a:pPr marL="548640" lvl="1" indent="-274320" eaLnBrk="1" fontAlgn="auto" hangingPunct="1">
              <a:spcAft>
                <a:spcPts val="0"/>
              </a:spcAft>
              <a:buFont typeface="Wingdings"/>
              <a:buChar char=""/>
              <a:defRPr/>
            </a:pPr>
            <a:r>
              <a:rPr lang="en-US" sz="3000"/>
              <a:t>Many ALLUDE TO </a:t>
            </a:r>
            <a:r>
              <a:rPr lang="en-US" sz="3000" i="1"/>
              <a:t>Romeo and Juliet</a:t>
            </a:r>
            <a:r>
              <a:rPr lang="en-US" sz="3000"/>
              <a:t> when there is a story of lovers who are not supposed to be together because of others’ objections.</a:t>
            </a:r>
          </a:p>
          <a:p>
            <a:pPr marL="548640" lvl="1" indent="-274320" eaLnBrk="1" fontAlgn="auto" hangingPunct="1">
              <a:spcAft>
                <a:spcPts val="0"/>
              </a:spcAft>
              <a:buFont typeface="Wingdings" pitchFamily="2" charset="2"/>
              <a:buNone/>
              <a:defRPr/>
            </a:pPr>
            <a:endParaRPr lang="en-US" sz="3000"/>
          </a:p>
          <a:p>
            <a:pPr marL="548640" lvl="1" indent="-274320" eaLnBrk="1" fontAlgn="auto" hangingPunct="1">
              <a:spcAft>
                <a:spcPts val="0"/>
              </a:spcAft>
              <a:buFont typeface="Wingdings" pitchFamily="2" charset="2"/>
              <a:buNone/>
              <a:defRPr/>
            </a:pPr>
            <a:endParaRPr lang="en-US" sz="2400"/>
          </a:p>
          <a:p>
            <a:pPr marL="548640" lvl="1" indent="-274320" eaLnBrk="1" fontAlgn="auto" hangingPunct="1">
              <a:spcAft>
                <a:spcPts val="0"/>
              </a:spcAft>
              <a:buFont typeface="Wingdings"/>
              <a:buChar char=""/>
              <a:defRPr/>
            </a:pPr>
            <a:endParaRPr lang="en-US" sz="2400"/>
          </a:p>
        </p:txBody>
      </p:sp>
      <p:pic>
        <p:nvPicPr>
          <p:cNvPr id="31748" name="Picture 7" descr="r and J"/>
          <p:cNvPicPr>
            <a:picLocks noGrp="1" noChangeAspect="1" noChangeArrowheads="1"/>
          </p:cNvPicPr>
          <p:nvPr>
            <p:ph sz="half" idx="2"/>
          </p:nvPr>
        </p:nvPicPr>
        <p:blipFill>
          <a:blip r:embed="rId2" cstate="print"/>
          <a:srcRect/>
          <a:stretch>
            <a:fillRect/>
          </a:stretch>
        </p:blipFill>
        <p:spPr>
          <a:xfrm>
            <a:off x="3905250" y="4513263"/>
            <a:ext cx="1333500" cy="1162050"/>
          </a:xfr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381000" y="533400"/>
            <a:ext cx="8229600" cy="457200"/>
          </a:xfrm>
        </p:spPr>
        <p:txBody>
          <a:bodyPr>
            <a:normAutofit fontScale="90000"/>
          </a:bodyPr>
          <a:lstStyle/>
          <a:p>
            <a:pPr eaLnBrk="1" fontAlgn="auto" hangingPunct="1">
              <a:spcAft>
                <a:spcPts val="0"/>
              </a:spcAft>
              <a:defRPr/>
            </a:pPr>
            <a:r>
              <a:rPr lang="en-US" i="1" dirty="0">
                <a:solidFill>
                  <a:schemeClr val="accent3">
                    <a:shade val="75000"/>
                  </a:schemeClr>
                </a:solidFill>
              </a:rPr>
              <a:t>Romeo and Juliet</a:t>
            </a:r>
            <a:r>
              <a:rPr lang="en-US" dirty="0">
                <a:solidFill>
                  <a:schemeClr val="accent3">
                    <a:shade val="75000"/>
                  </a:schemeClr>
                </a:solidFill>
              </a:rPr>
              <a:t> Song Allusions</a:t>
            </a:r>
            <a:endParaRPr lang="en-US" i="1" dirty="0">
              <a:solidFill>
                <a:schemeClr val="accent3">
                  <a:shade val="75000"/>
                </a:schemeClr>
              </a:solidFill>
            </a:endParaRPr>
          </a:p>
        </p:txBody>
      </p:sp>
      <p:sp>
        <p:nvSpPr>
          <p:cNvPr id="32771" name="Rectangle 3"/>
          <p:cNvSpPr>
            <a:spLocks noGrp="1" noChangeArrowheads="1"/>
          </p:cNvSpPr>
          <p:nvPr>
            <p:ph sz="half" idx="1"/>
          </p:nvPr>
        </p:nvSpPr>
        <p:spPr>
          <a:xfrm>
            <a:off x="152400" y="1752600"/>
            <a:ext cx="8839200" cy="5105400"/>
          </a:xfrm>
        </p:spPr>
        <p:txBody>
          <a:bodyPr/>
          <a:lstStyle/>
          <a:p>
            <a:pPr eaLnBrk="1" hangingPunct="1">
              <a:lnSpc>
                <a:spcPct val="80000"/>
              </a:lnSpc>
            </a:pPr>
            <a:r>
              <a:rPr lang="en-US" sz="1900" smtClean="0"/>
              <a:t>* Arctic Monkeys' song 'I Bet You Look Good on the Dancefloor contains the lyrics 'Oh there ain't no love no, Montagues or Capulets/Just banging tunes in DJ sets’</a:t>
            </a:r>
          </a:p>
          <a:p>
            <a:pPr eaLnBrk="1" hangingPunct="1">
              <a:lnSpc>
                <a:spcPct val="80000"/>
              </a:lnSpc>
            </a:pPr>
            <a:r>
              <a:rPr lang="en-US" sz="1900" smtClean="0"/>
              <a:t>* Madonna's “Cherish” has a line that says "Romeo and Juliet, they never felt this way, I bet.“</a:t>
            </a:r>
          </a:p>
          <a:p>
            <a:pPr eaLnBrk="1" hangingPunct="1">
              <a:lnSpc>
                <a:spcPct val="80000"/>
              </a:lnSpc>
            </a:pPr>
            <a:r>
              <a:rPr lang="en-US" sz="1900" smtClean="0"/>
              <a:t>* Dire Straits' 1980 popular song "Romeo and Juliet" in which the singer looks back on a failed relationship. </a:t>
            </a:r>
          </a:p>
          <a:p>
            <a:pPr eaLnBrk="1" hangingPunct="1">
              <a:lnSpc>
                <a:spcPct val="80000"/>
              </a:lnSpc>
            </a:pPr>
            <a:r>
              <a:rPr lang="en-US" sz="1900" smtClean="0"/>
              <a:t>* The Delta Goodrem song "I Don't Care" contains the lyrics "they tried to keep Romeo and Juliet apart...”</a:t>
            </a:r>
          </a:p>
          <a:p>
            <a:pPr eaLnBrk="1" hangingPunct="1">
              <a:lnSpc>
                <a:spcPct val="80000"/>
              </a:lnSpc>
            </a:pPr>
            <a:r>
              <a:rPr lang="en-US" sz="1900" smtClean="0"/>
              <a:t>* The Blue Öyster Cult song "(Don't Fear) The Reaper" mentions Romeo and Juliet as being "Together in eternity".</a:t>
            </a:r>
          </a:p>
          <a:p>
            <a:pPr eaLnBrk="1" hangingPunct="1">
              <a:lnSpc>
                <a:spcPct val="80000"/>
              </a:lnSpc>
            </a:pPr>
            <a:r>
              <a:rPr lang="en-US" sz="1900" smtClean="0"/>
              <a:t>* The song Ampersand by The Dresden Dolls, features the lines "and I may be romantic, and I may risk my life for it/but I ain't gonna die for you/you know I ain't no Juliet.“</a:t>
            </a:r>
          </a:p>
          <a:p>
            <a:pPr eaLnBrk="1" hangingPunct="1">
              <a:lnSpc>
                <a:spcPct val="80000"/>
              </a:lnSpc>
            </a:pPr>
            <a:r>
              <a:rPr lang="en-US" sz="1900" smtClean="0"/>
              <a:t>* The band Genesis uses the names Romeo and Juliet for characters in the song 'The Cinema Show' </a:t>
            </a:r>
          </a:p>
          <a:p>
            <a:pPr eaLnBrk="1" hangingPunct="1">
              <a:lnSpc>
                <a:spcPct val="80000"/>
              </a:lnSpc>
            </a:pPr>
            <a:r>
              <a:rPr lang="en-US" sz="1900" smtClean="0"/>
              <a:t>* The Big Audio Dynamite has in the song "The Bottom Line" a reference to Romeo (as well as a reference to the famous soliloquy in Hamlet).</a:t>
            </a:r>
            <a:br>
              <a:rPr lang="en-US" sz="1900" smtClean="0"/>
            </a:br>
            <a:endParaRPr lang="en-US" sz="190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52400" y="457200"/>
            <a:ext cx="8991600" cy="533400"/>
          </a:xfrm>
        </p:spPr>
        <p:txBody>
          <a:bodyPr>
            <a:normAutofit fontScale="90000"/>
          </a:bodyPr>
          <a:lstStyle/>
          <a:p>
            <a:pPr eaLnBrk="1" fontAlgn="auto" hangingPunct="1">
              <a:spcAft>
                <a:spcPts val="0"/>
              </a:spcAft>
              <a:defRPr/>
            </a:pPr>
            <a:r>
              <a:rPr lang="en-US" sz="4000" i="1" dirty="0"/>
              <a:t>Romeo and Juliet</a:t>
            </a:r>
            <a:r>
              <a:rPr lang="en-US" sz="4000" dirty="0"/>
              <a:t> Song Allusions (cont’d)</a:t>
            </a:r>
          </a:p>
        </p:txBody>
      </p:sp>
      <p:sp>
        <p:nvSpPr>
          <p:cNvPr id="60419" name="Rectangle 3"/>
          <p:cNvSpPr>
            <a:spLocks noGrp="1" noChangeArrowheads="1"/>
          </p:cNvSpPr>
          <p:nvPr>
            <p:ph sz="quarter" idx="1"/>
          </p:nvPr>
        </p:nvSpPr>
        <p:spPr>
          <a:xfrm>
            <a:off x="228600" y="1752600"/>
            <a:ext cx="8839200" cy="4876800"/>
          </a:xfrm>
        </p:spPr>
        <p:txBody>
          <a:bodyPr>
            <a:normAutofit lnSpcReduction="10000"/>
          </a:bodyPr>
          <a:lstStyle/>
          <a:p>
            <a:pPr marL="274320" indent="-274320" eaLnBrk="1" fontAlgn="auto" hangingPunct="1">
              <a:lnSpc>
                <a:spcPct val="80000"/>
              </a:lnSpc>
              <a:spcAft>
                <a:spcPts val="0"/>
              </a:spcAft>
              <a:buFont typeface="Wingdings 2"/>
              <a:buChar char=""/>
              <a:defRPr/>
            </a:pPr>
            <a:r>
              <a:rPr lang="en-US" sz="1900"/>
              <a:t>* The Bon Jovi song "I'd Die For You" contains the lyrics "In a world that don't know Romeo and Juliet".</a:t>
            </a:r>
            <a:br>
              <a:rPr lang="en-US" sz="1900"/>
            </a:br>
            <a:endParaRPr lang="en-US" sz="1900"/>
          </a:p>
          <a:p>
            <a:pPr marL="274320" indent="-274320" eaLnBrk="1" fontAlgn="auto" hangingPunct="1">
              <a:lnSpc>
                <a:spcPct val="80000"/>
              </a:lnSpc>
              <a:spcAft>
                <a:spcPts val="0"/>
              </a:spcAft>
              <a:buFont typeface="Wingdings 2"/>
              <a:buChar char=""/>
              <a:defRPr/>
            </a:pPr>
            <a:r>
              <a:rPr lang="en-US" sz="1900"/>
              <a:t>* The My Chemical Romance song “Our Lady of Sorrows” contains the line "...and die like star-crossed lovers when we fight...". Their song The Sharpest Lives also mentions the two in the line "Juliet loves the beat and the lust it commands, drop the dagger and lather the blood on your hands, Romeo.“</a:t>
            </a:r>
          </a:p>
          <a:p>
            <a:pPr marL="274320" indent="-274320" eaLnBrk="1" fontAlgn="auto" hangingPunct="1">
              <a:lnSpc>
                <a:spcPct val="80000"/>
              </a:lnSpc>
              <a:spcAft>
                <a:spcPts val="0"/>
              </a:spcAft>
              <a:buFont typeface="Wingdings 2"/>
              <a:buChar char=""/>
              <a:defRPr/>
            </a:pPr>
            <a:r>
              <a:rPr lang="en-US" sz="1900"/>
              <a:t>* The Semisonic song "Singing in my Sleep" alludes to the infamous balcony scene in the lines "I've been living in your cassette / It's the modern equivalent / Singing up to a Capulet on a balcony in your mind."</a:t>
            </a:r>
            <a:br>
              <a:rPr lang="en-US" sz="1900"/>
            </a:br>
            <a:endParaRPr lang="en-US" sz="1900"/>
          </a:p>
          <a:p>
            <a:pPr marL="274320" indent="-274320" eaLnBrk="1" fontAlgn="auto" hangingPunct="1">
              <a:lnSpc>
                <a:spcPct val="80000"/>
              </a:lnSpc>
              <a:spcAft>
                <a:spcPts val="0"/>
              </a:spcAft>
              <a:buFont typeface="Wingdings 2"/>
              <a:buChar char=""/>
              <a:defRPr/>
            </a:pPr>
            <a:r>
              <a:rPr lang="en-US" sz="1900"/>
              <a:t>* The Reflections reached #6 on the pop charts in the summer of 1964 with the song "(Just Like) Romeo &amp; Juliet“</a:t>
            </a:r>
          </a:p>
          <a:p>
            <a:pPr marL="274320" indent="-274320" eaLnBrk="1" fontAlgn="auto" hangingPunct="1">
              <a:lnSpc>
                <a:spcPct val="80000"/>
              </a:lnSpc>
              <a:spcAft>
                <a:spcPts val="0"/>
              </a:spcAft>
              <a:buFont typeface="Wingdings 2"/>
              <a:buChar char=""/>
              <a:defRPr/>
            </a:pPr>
            <a:r>
              <a:rPr lang="en-US" sz="1900"/>
              <a:t>* An Escape the Fate song called "Not Good Enough for Truth in Cliche" where the chorus reads: "...finger in the trigger to my dear Juliet. / Out from the window see her back drop silhouette, / This blood on my hands is something I cannot forget..."</a:t>
            </a:r>
            <a:br>
              <a:rPr lang="en-US" sz="1900"/>
            </a:br>
            <a:endParaRPr lang="en-US" sz="1900"/>
          </a:p>
          <a:p>
            <a:pPr marL="274320" indent="-274320" eaLnBrk="1" fontAlgn="auto" hangingPunct="1">
              <a:lnSpc>
                <a:spcPct val="80000"/>
              </a:lnSpc>
              <a:spcAft>
                <a:spcPts val="0"/>
              </a:spcAft>
              <a:buFont typeface="Wingdings 2"/>
              <a:buChar char=""/>
              <a:defRPr/>
            </a:pPr>
            <a:r>
              <a:rPr lang="en-US" sz="1900"/>
              <a:t>*Hey Juliet by LMNT- "Hey Juliet, I think you’re fine, you really blow my mind..I just want you to know I wanna be your Romeo" </a:t>
            </a:r>
          </a:p>
          <a:p>
            <a:pPr marL="274320" indent="-274320" eaLnBrk="1" fontAlgn="auto" hangingPunct="1">
              <a:lnSpc>
                <a:spcPct val="80000"/>
              </a:lnSpc>
              <a:spcAft>
                <a:spcPts val="0"/>
              </a:spcAft>
              <a:buFont typeface="Wingdings 2"/>
              <a:buChar char=""/>
              <a:defRPr/>
            </a:pPr>
            <a:endParaRPr lang="en-US" sz="1900"/>
          </a:p>
          <a:p>
            <a:pPr marL="274320" indent="-274320" eaLnBrk="1" fontAlgn="auto" hangingPunct="1">
              <a:lnSpc>
                <a:spcPct val="80000"/>
              </a:lnSpc>
              <a:spcAft>
                <a:spcPts val="0"/>
              </a:spcAft>
              <a:buFont typeface="Wingdings 2"/>
              <a:buChar char=""/>
              <a:defRPr/>
            </a:pPr>
            <a:endParaRPr lang="en-US" sz="19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457200" y="533400"/>
            <a:ext cx="8229600" cy="457200"/>
          </a:xfrm>
        </p:spPr>
        <p:txBody>
          <a:bodyPr>
            <a:normAutofit fontScale="90000"/>
          </a:bodyPr>
          <a:lstStyle/>
          <a:p>
            <a:pPr eaLnBrk="1" fontAlgn="auto" hangingPunct="1">
              <a:spcAft>
                <a:spcPts val="0"/>
              </a:spcAft>
              <a:defRPr/>
            </a:pPr>
            <a:r>
              <a:rPr lang="en-US" dirty="0">
                <a:solidFill>
                  <a:schemeClr val="accent3">
                    <a:shade val="75000"/>
                  </a:schemeClr>
                </a:solidFill>
              </a:rPr>
              <a:t>Shakespeare Allusion</a:t>
            </a:r>
          </a:p>
        </p:txBody>
      </p:sp>
      <p:sp>
        <p:nvSpPr>
          <p:cNvPr id="50180" name="Rectangle 4"/>
          <p:cNvSpPr>
            <a:spLocks noGrp="1" noChangeArrowheads="1"/>
          </p:cNvSpPr>
          <p:nvPr>
            <p:ph type="body" sz="half" idx="1"/>
          </p:nvPr>
        </p:nvSpPr>
        <p:spPr>
          <a:xfrm>
            <a:off x="152400" y="1676400"/>
            <a:ext cx="5105400" cy="5029200"/>
          </a:xfrm>
        </p:spPr>
        <p:txBody>
          <a:bodyPr>
            <a:normAutofit lnSpcReduction="10000"/>
          </a:bodyPr>
          <a:lstStyle/>
          <a:p>
            <a:pPr marL="274320" indent="-274320" eaLnBrk="1" fontAlgn="auto" hangingPunct="1">
              <a:spcAft>
                <a:spcPts val="0"/>
              </a:spcAft>
              <a:buFont typeface="Wingdings 2"/>
              <a:buChar char=""/>
              <a:defRPr/>
            </a:pPr>
            <a:r>
              <a:rPr lang="en-US" sz="2400"/>
              <a:t>HAMLET</a:t>
            </a:r>
          </a:p>
          <a:p>
            <a:pPr marL="274320" indent="-274320" eaLnBrk="1" fontAlgn="auto" hangingPunct="1">
              <a:spcAft>
                <a:spcPts val="0"/>
              </a:spcAft>
              <a:buFont typeface="Wingdings 2"/>
              <a:buChar char=""/>
              <a:defRPr/>
            </a:pPr>
            <a:r>
              <a:rPr lang="en-US" sz="2400"/>
              <a:t>“To be or not to be…”</a:t>
            </a:r>
          </a:p>
          <a:p>
            <a:pPr marL="274320" indent="-274320" eaLnBrk="1" fontAlgn="auto" hangingPunct="1">
              <a:spcAft>
                <a:spcPts val="0"/>
              </a:spcAft>
              <a:buFont typeface="Wingdings 2"/>
              <a:buChar char=""/>
              <a:defRPr/>
            </a:pPr>
            <a:r>
              <a:rPr lang="en-US" sz="2400"/>
              <a:t>Hamlet says this after he has discovered his uncle has killed his father and married his mother.  He does not know whether or not he wishes to live on.  </a:t>
            </a:r>
          </a:p>
          <a:p>
            <a:pPr marL="274320" indent="-274320" eaLnBrk="1" fontAlgn="auto" hangingPunct="1">
              <a:spcAft>
                <a:spcPts val="0"/>
              </a:spcAft>
              <a:buFont typeface="Wingdings 2"/>
              <a:buChar char=""/>
              <a:defRPr/>
            </a:pPr>
            <a:r>
              <a:rPr lang="en-US" sz="2400"/>
              <a:t>“To be”=Should I live on </a:t>
            </a:r>
            <a:r>
              <a:rPr lang="en-US" sz="2400" b="1"/>
              <a:t>OR</a:t>
            </a:r>
          </a:p>
          <a:p>
            <a:pPr marL="274320" indent="-274320" eaLnBrk="1" fontAlgn="auto" hangingPunct="1">
              <a:spcAft>
                <a:spcPts val="0"/>
              </a:spcAft>
              <a:buFont typeface="Wingdings 2"/>
              <a:buChar char=""/>
              <a:defRPr/>
            </a:pPr>
            <a:r>
              <a:rPr lang="en-US" sz="2400"/>
              <a:t>“Not to be”=Should I commit suicide </a:t>
            </a:r>
          </a:p>
          <a:p>
            <a:pPr marL="274320" indent="-274320" eaLnBrk="1" fontAlgn="auto" hangingPunct="1">
              <a:spcAft>
                <a:spcPts val="0"/>
              </a:spcAft>
              <a:buFont typeface="Wingdings 2"/>
              <a:buChar char=""/>
              <a:defRPr/>
            </a:pPr>
            <a:r>
              <a:rPr lang="en-US" sz="2400"/>
              <a:t>Often ALLUDED TO when people are contemplating suicide in literature, art, movies, etc.</a:t>
            </a:r>
          </a:p>
        </p:txBody>
      </p:sp>
      <p:pic>
        <p:nvPicPr>
          <p:cNvPr id="34820" name="Picture 6" descr="hamlet"/>
          <p:cNvPicPr>
            <a:picLocks noGrp="1" noChangeAspect="1" noChangeArrowheads="1"/>
          </p:cNvPicPr>
          <p:nvPr>
            <p:ph sz="half" idx="2"/>
          </p:nvPr>
        </p:nvPicPr>
        <p:blipFill>
          <a:blip r:embed="rId2" cstate="print"/>
          <a:srcRect/>
          <a:stretch>
            <a:fillRect/>
          </a:stretch>
        </p:blipFill>
        <p:spPr>
          <a:xfrm>
            <a:off x="6048375" y="3436938"/>
            <a:ext cx="1238250" cy="1085850"/>
          </a:xfr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mtClean="0">
                <a:solidFill>
                  <a:srgbClr val="7B9899"/>
                </a:solidFill>
              </a:rPr>
              <a:t>Allusions </a:t>
            </a:r>
          </a:p>
        </p:txBody>
      </p:sp>
      <p:sp>
        <p:nvSpPr>
          <p:cNvPr id="17411" name="Rectangle 3"/>
          <p:cNvSpPr>
            <a:spLocks noGrp="1" noChangeArrowheads="1"/>
          </p:cNvSpPr>
          <p:nvPr>
            <p:ph sz="quarter" idx="1"/>
          </p:nvPr>
        </p:nvSpPr>
        <p:spPr>
          <a:xfrm>
            <a:off x="304800" y="1905000"/>
            <a:ext cx="8839200" cy="5334000"/>
          </a:xfrm>
        </p:spPr>
        <p:txBody>
          <a:bodyPr/>
          <a:lstStyle/>
          <a:p>
            <a:pPr eaLnBrk="1" hangingPunct="1"/>
            <a:r>
              <a:rPr lang="en-US" sz="3500" u="sng" smtClean="0"/>
              <a:t>Definition</a:t>
            </a:r>
            <a:r>
              <a:rPr lang="en-US" sz="3500" smtClean="0"/>
              <a:t>-a reference within a work to something famous outside it, such as a well-known person, place, event, story, or work of art, literature, music, pop culture.</a:t>
            </a:r>
          </a:p>
          <a:p>
            <a:pPr eaLnBrk="1" hangingPunct="1"/>
            <a:r>
              <a:rPr lang="en-US" sz="3500" u="sng" smtClean="0"/>
              <a:t>Purpose</a:t>
            </a:r>
            <a:r>
              <a:rPr lang="en-US" sz="3500" smtClean="0"/>
              <a:t>-Lets reader/viewer understand new information, characters, plot, setting, etc. by connecting it to something already known.</a:t>
            </a:r>
          </a:p>
          <a:p>
            <a:pPr eaLnBrk="1" hangingPunct="1"/>
            <a:endParaRPr lang="en-US" sz="3500" smtClean="0"/>
          </a:p>
        </p:txBody>
      </p:sp>
      <p:pic>
        <p:nvPicPr>
          <p:cNvPr id="17412" name="Picture 4" descr="art frame"/>
          <p:cNvPicPr>
            <a:picLocks noChangeAspect="1" noChangeArrowheads="1"/>
          </p:cNvPicPr>
          <p:nvPr/>
        </p:nvPicPr>
        <p:blipFill>
          <a:blip r:embed="rId2" cstate="print"/>
          <a:srcRect/>
          <a:stretch>
            <a:fillRect/>
          </a:stretch>
        </p:blipFill>
        <p:spPr bwMode="auto">
          <a:xfrm>
            <a:off x="228600" y="228600"/>
            <a:ext cx="762000" cy="1076325"/>
          </a:xfrm>
          <a:prstGeom prst="rect">
            <a:avLst/>
          </a:prstGeom>
          <a:noFill/>
          <a:ln w="9525">
            <a:noFill/>
            <a:miter lim="800000"/>
            <a:headEnd/>
            <a:tailEnd/>
          </a:ln>
        </p:spPr>
      </p:pic>
      <p:pic>
        <p:nvPicPr>
          <p:cNvPr id="17413" name="Picture 5" descr="books"/>
          <p:cNvPicPr>
            <a:picLocks noChangeAspect="1" noChangeArrowheads="1"/>
          </p:cNvPicPr>
          <p:nvPr/>
        </p:nvPicPr>
        <p:blipFill>
          <a:blip r:embed="rId3" cstate="print"/>
          <a:srcRect/>
          <a:stretch>
            <a:fillRect/>
          </a:stretch>
        </p:blipFill>
        <p:spPr bwMode="auto">
          <a:xfrm>
            <a:off x="1295400" y="152400"/>
            <a:ext cx="812800" cy="1066800"/>
          </a:xfrm>
          <a:prstGeom prst="rect">
            <a:avLst/>
          </a:prstGeom>
          <a:noFill/>
          <a:ln w="9525">
            <a:noFill/>
            <a:miter lim="800000"/>
            <a:headEnd/>
            <a:tailEnd/>
          </a:ln>
        </p:spPr>
      </p:pic>
      <p:pic>
        <p:nvPicPr>
          <p:cNvPr id="17414" name="Picture 6" descr="film reel"/>
          <p:cNvPicPr>
            <a:picLocks noChangeAspect="1" noChangeArrowheads="1"/>
          </p:cNvPicPr>
          <p:nvPr/>
        </p:nvPicPr>
        <p:blipFill>
          <a:blip r:embed="rId4" cstate="print"/>
          <a:srcRect/>
          <a:stretch>
            <a:fillRect/>
          </a:stretch>
        </p:blipFill>
        <p:spPr bwMode="auto">
          <a:xfrm>
            <a:off x="5562600" y="228600"/>
            <a:ext cx="1028700" cy="1066800"/>
          </a:xfrm>
          <a:prstGeom prst="rect">
            <a:avLst/>
          </a:prstGeom>
          <a:noFill/>
          <a:ln w="9525">
            <a:noFill/>
            <a:miter lim="800000"/>
            <a:headEnd/>
            <a:tailEnd/>
          </a:ln>
        </p:spPr>
      </p:pic>
      <p:pic>
        <p:nvPicPr>
          <p:cNvPr id="17415" name="Picture 7" descr="music"/>
          <p:cNvPicPr>
            <a:picLocks noChangeAspect="1" noChangeArrowheads="1"/>
          </p:cNvPicPr>
          <p:nvPr/>
        </p:nvPicPr>
        <p:blipFill>
          <a:blip r:embed="rId5" cstate="print"/>
          <a:srcRect/>
          <a:stretch>
            <a:fillRect/>
          </a:stretch>
        </p:blipFill>
        <p:spPr bwMode="auto">
          <a:xfrm>
            <a:off x="2286000" y="304800"/>
            <a:ext cx="1057275" cy="857250"/>
          </a:xfrm>
          <a:prstGeom prst="rect">
            <a:avLst/>
          </a:prstGeom>
          <a:noFill/>
          <a:ln w="9525">
            <a:noFill/>
            <a:miter lim="800000"/>
            <a:headEnd/>
            <a:tailEnd/>
          </a:ln>
        </p:spPr>
      </p:pic>
      <p:pic>
        <p:nvPicPr>
          <p:cNvPr id="17416" name="Picture 8" descr="tv"/>
          <p:cNvPicPr>
            <a:picLocks noChangeAspect="1" noChangeArrowheads="1"/>
          </p:cNvPicPr>
          <p:nvPr/>
        </p:nvPicPr>
        <p:blipFill>
          <a:blip r:embed="rId6" cstate="print"/>
          <a:srcRect/>
          <a:stretch>
            <a:fillRect/>
          </a:stretch>
        </p:blipFill>
        <p:spPr bwMode="auto">
          <a:xfrm>
            <a:off x="7239000" y="228600"/>
            <a:ext cx="990600" cy="1066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0" y="533400"/>
            <a:ext cx="9144000" cy="685800"/>
          </a:xfrm>
        </p:spPr>
        <p:txBody>
          <a:bodyPr>
            <a:normAutofit fontScale="90000"/>
          </a:bodyPr>
          <a:lstStyle/>
          <a:p>
            <a:pPr eaLnBrk="1" fontAlgn="auto" hangingPunct="1">
              <a:spcAft>
                <a:spcPts val="0"/>
              </a:spcAft>
              <a:defRPr/>
            </a:pPr>
            <a:r>
              <a:rPr lang="en-US" sz="3600" dirty="0">
                <a:solidFill>
                  <a:schemeClr val="accent3">
                    <a:shade val="75000"/>
                  </a:schemeClr>
                </a:solidFill>
              </a:rPr>
              <a:t>Shakespeare Allusive Phrases.  These are Shakespeare Originals (</a:t>
            </a:r>
            <a:r>
              <a:rPr lang="en-US" sz="3600" dirty="0" err="1">
                <a:solidFill>
                  <a:schemeClr val="accent3">
                    <a:shade val="75000"/>
                  </a:schemeClr>
                </a:solidFill>
              </a:rPr>
              <a:t>Betcha</a:t>
            </a:r>
            <a:r>
              <a:rPr lang="en-US" sz="3600" dirty="0">
                <a:solidFill>
                  <a:schemeClr val="accent3">
                    <a:shade val="75000"/>
                  </a:schemeClr>
                </a:solidFill>
              </a:rPr>
              <a:t> didn’t know….)</a:t>
            </a:r>
          </a:p>
        </p:txBody>
      </p:sp>
      <p:sp>
        <p:nvSpPr>
          <p:cNvPr id="53251" name="Rectangle 3"/>
          <p:cNvSpPr>
            <a:spLocks noGrp="1" noChangeArrowheads="1"/>
          </p:cNvSpPr>
          <p:nvPr>
            <p:ph sz="half" idx="1"/>
          </p:nvPr>
        </p:nvSpPr>
        <p:spPr>
          <a:xfrm>
            <a:off x="457200" y="1828800"/>
            <a:ext cx="4038600" cy="4876800"/>
          </a:xfrm>
        </p:spPr>
        <p:txBody>
          <a:bodyPr>
            <a:normAutofit lnSpcReduction="10000"/>
          </a:bodyPr>
          <a:lstStyle/>
          <a:p>
            <a:pPr marL="609600" indent="-609600" eaLnBrk="1" fontAlgn="auto" hangingPunct="1">
              <a:lnSpc>
                <a:spcPct val="80000"/>
              </a:lnSpc>
              <a:spcAft>
                <a:spcPts val="0"/>
              </a:spcAft>
              <a:buFont typeface="Wingdings 2"/>
              <a:buChar char=""/>
              <a:defRPr/>
            </a:pPr>
            <a:r>
              <a:rPr lang="en-US" sz="1600" dirty="0"/>
              <a:t>Footloose and fancy free</a:t>
            </a:r>
          </a:p>
          <a:p>
            <a:pPr marL="609600" indent="-609600" eaLnBrk="1" fontAlgn="auto" hangingPunct="1">
              <a:lnSpc>
                <a:spcPct val="80000"/>
              </a:lnSpc>
              <a:spcAft>
                <a:spcPts val="0"/>
              </a:spcAft>
              <a:buFont typeface="Wingdings 2"/>
              <a:buChar char=""/>
              <a:defRPr/>
            </a:pPr>
            <a:r>
              <a:rPr lang="en-US" sz="1600" dirty="0"/>
              <a:t>Bottom of my heart</a:t>
            </a:r>
          </a:p>
          <a:p>
            <a:pPr marL="609600" indent="-609600" eaLnBrk="1" fontAlgn="auto" hangingPunct="1">
              <a:lnSpc>
                <a:spcPct val="80000"/>
              </a:lnSpc>
              <a:spcAft>
                <a:spcPts val="0"/>
              </a:spcAft>
              <a:buFont typeface="Wingdings 2"/>
              <a:buChar char=""/>
              <a:defRPr/>
            </a:pPr>
            <a:r>
              <a:rPr lang="en-US" sz="1600" dirty="0"/>
              <a:t>High and dry</a:t>
            </a:r>
          </a:p>
          <a:p>
            <a:pPr marL="609600" indent="-609600" eaLnBrk="1" fontAlgn="auto" hangingPunct="1">
              <a:lnSpc>
                <a:spcPct val="80000"/>
              </a:lnSpc>
              <a:spcAft>
                <a:spcPts val="0"/>
              </a:spcAft>
              <a:buFont typeface="Wingdings 2"/>
              <a:buChar char=""/>
              <a:defRPr/>
            </a:pPr>
            <a:r>
              <a:rPr lang="en-US" sz="1600" dirty="0"/>
              <a:t>Piece of cake</a:t>
            </a:r>
          </a:p>
          <a:p>
            <a:pPr marL="609600" indent="-609600" eaLnBrk="1" fontAlgn="auto" hangingPunct="1">
              <a:lnSpc>
                <a:spcPct val="80000"/>
              </a:lnSpc>
              <a:spcAft>
                <a:spcPts val="0"/>
              </a:spcAft>
              <a:buFont typeface="Wingdings 2"/>
              <a:buChar char=""/>
              <a:defRPr/>
            </a:pPr>
            <a:r>
              <a:rPr lang="en-US" sz="1600" dirty="0"/>
              <a:t>Budge an inch</a:t>
            </a:r>
          </a:p>
          <a:p>
            <a:pPr marL="609600" indent="-609600" eaLnBrk="1" fontAlgn="auto" hangingPunct="1">
              <a:lnSpc>
                <a:spcPct val="80000"/>
              </a:lnSpc>
              <a:spcAft>
                <a:spcPts val="0"/>
              </a:spcAft>
              <a:buFont typeface="Wingdings 2"/>
              <a:buChar char=""/>
              <a:defRPr/>
            </a:pPr>
            <a:r>
              <a:rPr lang="en-US" sz="1600" dirty="0"/>
              <a:t>Tongue-tied</a:t>
            </a:r>
          </a:p>
          <a:p>
            <a:pPr marL="609600" indent="-609600" eaLnBrk="1" fontAlgn="auto" hangingPunct="1">
              <a:lnSpc>
                <a:spcPct val="80000"/>
              </a:lnSpc>
              <a:spcAft>
                <a:spcPts val="0"/>
              </a:spcAft>
              <a:buFont typeface="Wingdings 2"/>
              <a:buChar char=""/>
              <a:defRPr/>
            </a:pPr>
            <a:r>
              <a:rPr lang="en-US" sz="1600" dirty="0"/>
              <a:t>Tower of strength</a:t>
            </a:r>
          </a:p>
          <a:p>
            <a:pPr marL="609600" indent="-609600" eaLnBrk="1" fontAlgn="auto" hangingPunct="1">
              <a:lnSpc>
                <a:spcPct val="80000"/>
              </a:lnSpc>
              <a:spcAft>
                <a:spcPts val="0"/>
              </a:spcAft>
              <a:buFont typeface="Wingdings 2"/>
              <a:buChar char=""/>
              <a:defRPr/>
            </a:pPr>
            <a:r>
              <a:rPr lang="en-US" sz="1600" dirty="0"/>
              <a:t>Hoodwinked</a:t>
            </a:r>
          </a:p>
          <a:p>
            <a:pPr marL="609600" indent="-609600" eaLnBrk="1" fontAlgn="auto" hangingPunct="1">
              <a:lnSpc>
                <a:spcPct val="80000"/>
              </a:lnSpc>
              <a:spcAft>
                <a:spcPts val="0"/>
              </a:spcAft>
              <a:buFont typeface="Wingdings 2"/>
              <a:buChar char=""/>
              <a:defRPr/>
            </a:pPr>
            <a:r>
              <a:rPr lang="en-US" sz="1600" dirty="0"/>
              <a:t>In a pickle</a:t>
            </a:r>
          </a:p>
          <a:p>
            <a:pPr marL="609600" indent="-609600" eaLnBrk="1" fontAlgn="auto" hangingPunct="1">
              <a:lnSpc>
                <a:spcPct val="80000"/>
              </a:lnSpc>
              <a:spcAft>
                <a:spcPts val="0"/>
              </a:spcAft>
              <a:buFont typeface="Wingdings 2"/>
              <a:buChar char=""/>
              <a:defRPr/>
            </a:pPr>
            <a:r>
              <a:rPr lang="en-US" sz="1600" dirty="0"/>
              <a:t>Knitted brow</a:t>
            </a:r>
          </a:p>
          <a:p>
            <a:pPr marL="609600" indent="-609600" eaLnBrk="1" fontAlgn="auto" hangingPunct="1">
              <a:lnSpc>
                <a:spcPct val="80000"/>
              </a:lnSpc>
              <a:spcAft>
                <a:spcPts val="0"/>
              </a:spcAft>
              <a:buFont typeface="Wingdings 2"/>
              <a:buChar char=""/>
              <a:defRPr/>
            </a:pPr>
            <a:r>
              <a:rPr lang="en-US" sz="1600" dirty="0"/>
              <a:t>Virtue of necessity</a:t>
            </a:r>
          </a:p>
          <a:p>
            <a:pPr marL="609600" indent="-609600" eaLnBrk="1" fontAlgn="auto" hangingPunct="1">
              <a:lnSpc>
                <a:spcPct val="80000"/>
              </a:lnSpc>
              <a:spcAft>
                <a:spcPts val="0"/>
              </a:spcAft>
              <a:buFont typeface="Wingdings 2"/>
              <a:buChar char=""/>
              <a:defRPr/>
            </a:pPr>
            <a:r>
              <a:rPr lang="en-US" sz="1600" dirty="0"/>
              <a:t>Fair play</a:t>
            </a:r>
          </a:p>
          <a:p>
            <a:pPr marL="609600" indent="-609600" eaLnBrk="1" fontAlgn="auto" hangingPunct="1">
              <a:lnSpc>
                <a:spcPct val="80000"/>
              </a:lnSpc>
              <a:spcAft>
                <a:spcPts val="0"/>
              </a:spcAft>
              <a:buFont typeface="Wingdings 2"/>
              <a:buChar char=""/>
              <a:defRPr/>
            </a:pPr>
            <a:r>
              <a:rPr lang="en-US" sz="1600" dirty="0"/>
              <a:t>Slept not one wink</a:t>
            </a:r>
          </a:p>
          <a:p>
            <a:pPr marL="609600" indent="-609600" eaLnBrk="1" fontAlgn="auto" hangingPunct="1">
              <a:lnSpc>
                <a:spcPct val="80000"/>
              </a:lnSpc>
              <a:spcAft>
                <a:spcPts val="0"/>
              </a:spcAft>
              <a:buFont typeface="Wingdings 2"/>
              <a:buChar char=""/>
              <a:defRPr/>
            </a:pPr>
            <a:r>
              <a:rPr lang="en-US" sz="1600" dirty="0"/>
              <a:t>Stood on ceremony</a:t>
            </a:r>
          </a:p>
          <a:p>
            <a:pPr marL="609600" indent="-609600" eaLnBrk="1" fontAlgn="auto" hangingPunct="1">
              <a:lnSpc>
                <a:spcPct val="80000"/>
              </a:lnSpc>
              <a:spcAft>
                <a:spcPts val="0"/>
              </a:spcAft>
              <a:buFont typeface="Wingdings 2"/>
              <a:buChar char=""/>
              <a:defRPr/>
            </a:pPr>
            <a:r>
              <a:rPr lang="en-US" sz="1600" dirty="0"/>
              <a:t>Laughed into stitches</a:t>
            </a:r>
          </a:p>
          <a:p>
            <a:pPr marL="609600" indent="-609600" eaLnBrk="1" fontAlgn="auto" hangingPunct="1">
              <a:lnSpc>
                <a:spcPct val="80000"/>
              </a:lnSpc>
              <a:spcAft>
                <a:spcPts val="0"/>
              </a:spcAft>
              <a:buFont typeface="Wingdings 2"/>
              <a:buChar char=""/>
              <a:defRPr/>
            </a:pPr>
            <a:r>
              <a:rPr lang="en-US" sz="1600" dirty="0"/>
              <a:t>Short shrift</a:t>
            </a:r>
          </a:p>
          <a:p>
            <a:pPr marL="609600" indent="-609600" eaLnBrk="1" fontAlgn="auto" hangingPunct="1">
              <a:lnSpc>
                <a:spcPct val="80000"/>
              </a:lnSpc>
              <a:spcAft>
                <a:spcPts val="0"/>
              </a:spcAft>
              <a:buFont typeface="Wingdings 2"/>
              <a:buChar char=""/>
              <a:defRPr/>
            </a:pPr>
            <a:r>
              <a:rPr lang="en-US" sz="1600" dirty="0"/>
              <a:t>Cold comfort</a:t>
            </a:r>
          </a:p>
          <a:p>
            <a:pPr marL="609600" indent="-609600" eaLnBrk="1" fontAlgn="auto" hangingPunct="1">
              <a:lnSpc>
                <a:spcPct val="80000"/>
              </a:lnSpc>
              <a:spcAft>
                <a:spcPts val="0"/>
              </a:spcAft>
              <a:buFont typeface="Wingdings 2"/>
              <a:buChar char=""/>
              <a:defRPr/>
            </a:pPr>
            <a:r>
              <a:rPr lang="en-US" sz="1600" dirty="0"/>
              <a:t>Too much of a good thing</a:t>
            </a:r>
          </a:p>
          <a:p>
            <a:pPr marL="609600" indent="-609600" eaLnBrk="1" fontAlgn="auto" hangingPunct="1">
              <a:lnSpc>
                <a:spcPct val="80000"/>
              </a:lnSpc>
              <a:spcAft>
                <a:spcPts val="0"/>
              </a:spcAft>
              <a:buFont typeface="Wingdings 2"/>
              <a:buChar char=""/>
              <a:defRPr/>
            </a:pPr>
            <a:r>
              <a:rPr lang="en-US" sz="1600" dirty="0"/>
              <a:t>Bag and baggage</a:t>
            </a:r>
          </a:p>
          <a:p>
            <a:pPr marL="609600" indent="-609600" eaLnBrk="1" fontAlgn="auto" hangingPunct="1">
              <a:lnSpc>
                <a:spcPct val="80000"/>
              </a:lnSpc>
              <a:spcAft>
                <a:spcPts val="0"/>
              </a:spcAft>
              <a:buFont typeface="Wingdings 2"/>
              <a:buChar char=""/>
              <a:defRPr/>
            </a:pPr>
            <a:r>
              <a:rPr lang="en-US" sz="1600" dirty="0"/>
              <a:t>High time</a:t>
            </a:r>
          </a:p>
          <a:p>
            <a:pPr marL="609600" indent="-609600" eaLnBrk="1" fontAlgn="auto" hangingPunct="1">
              <a:lnSpc>
                <a:spcPct val="80000"/>
              </a:lnSpc>
              <a:spcAft>
                <a:spcPts val="0"/>
              </a:spcAft>
              <a:buFont typeface="Wingdings 2"/>
              <a:buChar char=""/>
              <a:defRPr/>
            </a:pPr>
            <a:endParaRPr lang="en-US" sz="1600" dirty="0"/>
          </a:p>
        </p:txBody>
      </p:sp>
      <p:sp>
        <p:nvSpPr>
          <p:cNvPr id="53252" name="Rectangle 4"/>
          <p:cNvSpPr>
            <a:spLocks noGrp="1" noChangeArrowheads="1"/>
          </p:cNvSpPr>
          <p:nvPr>
            <p:ph sz="half" idx="2"/>
          </p:nvPr>
        </p:nvSpPr>
        <p:spPr>
          <a:xfrm>
            <a:off x="4648200" y="1828800"/>
            <a:ext cx="4038600" cy="5029200"/>
          </a:xfrm>
        </p:spPr>
        <p:txBody>
          <a:bodyPr>
            <a:normAutofit lnSpcReduction="10000"/>
          </a:bodyPr>
          <a:lstStyle/>
          <a:p>
            <a:pPr marL="274320" indent="-274320" eaLnBrk="1" fontAlgn="auto" hangingPunct="1">
              <a:lnSpc>
                <a:spcPct val="80000"/>
              </a:lnSpc>
              <a:spcAft>
                <a:spcPts val="0"/>
              </a:spcAft>
              <a:buFont typeface="Wingdings 2"/>
              <a:buChar char=""/>
              <a:defRPr/>
            </a:pPr>
            <a:r>
              <a:rPr lang="en-US" sz="1600" dirty="0"/>
              <a:t>Long and short of it</a:t>
            </a:r>
          </a:p>
          <a:p>
            <a:pPr marL="274320" indent="-274320" eaLnBrk="1" fontAlgn="auto" hangingPunct="1">
              <a:lnSpc>
                <a:spcPct val="80000"/>
              </a:lnSpc>
              <a:spcAft>
                <a:spcPts val="0"/>
              </a:spcAft>
              <a:buFont typeface="Wingdings 2"/>
              <a:buChar char=""/>
              <a:defRPr/>
            </a:pPr>
            <a:r>
              <a:rPr lang="en-US" sz="1600" dirty="0"/>
              <a:t>The game is up</a:t>
            </a:r>
          </a:p>
          <a:p>
            <a:pPr marL="274320" indent="-274320" eaLnBrk="1" fontAlgn="auto" hangingPunct="1">
              <a:lnSpc>
                <a:spcPct val="80000"/>
              </a:lnSpc>
              <a:spcAft>
                <a:spcPts val="0"/>
              </a:spcAft>
              <a:buFont typeface="Wingdings 2"/>
              <a:buChar char=""/>
              <a:defRPr/>
            </a:pPr>
            <a:r>
              <a:rPr lang="en-US" sz="1600" dirty="0"/>
              <a:t>Flesh and blood</a:t>
            </a:r>
          </a:p>
          <a:p>
            <a:pPr marL="274320" indent="-274320" eaLnBrk="1" fontAlgn="auto" hangingPunct="1">
              <a:lnSpc>
                <a:spcPct val="80000"/>
              </a:lnSpc>
              <a:spcAft>
                <a:spcPts val="0"/>
              </a:spcAft>
              <a:buFont typeface="Wingdings 2"/>
              <a:buChar char=""/>
              <a:defRPr/>
            </a:pPr>
            <a:r>
              <a:rPr lang="en-US" sz="1600" dirty="0"/>
              <a:t>Lie low</a:t>
            </a:r>
          </a:p>
          <a:p>
            <a:pPr marL="274320" indent="-274320" eaLnBrk="1" fontAlgn="auto" hangingPunct="1">
              <a:lnSpc>
                <a:spcPct val="80000"/>
              </a:lnSpc>
              <a:spcAft>
                <a:spcPts val="0"/>
              </a:spcAft>
              <a:buFont typeface="Wingdings 2"/>
              <a:buChar char=""/>
              <a:defRPr/>
            </a:pPr>
            <a:r>
              <a:rPr lang="en-US" sz="1600" dirty="0"/>
              <a:t>Crack of dawn</a:t>
            </a:r>
          </a:p>
          <a:p>
            <a:pPr marL="274320" indent="-274320" eaLnBrk="1" fontAlgn="auto" hangingPunct="1">
              <a:lnSpc>
                <a:spcPct val="80000"/>
              </a:lnSpc>
              <a:spcAft>
                <a:spcPts val="0"/>
              </a:spcAft>
              <a:buFont typeface="Wingdings 2"/>
              <a:buChar char=""/>
              <a:defRPr/>
            </a:pPr>
            <a:r>
              <a:rPr lang="en-US" sz="1600" dirty="0"/>
              <a:t>Thick and thin</a:t>
            </a:r>
          </a:p>
          <a:p>
            <a:pPr marL="274320" indent="-274320" eaLnBrk="1" fontAlgn="auto" hangingPunct="1">
              <a:lnSpc>
                <a:spcPct val="80000"/>
              </a:lnSpc>
              <a:spcAft>
                <a:spcPts val="0"/>
              </a:spcAft>
              <a:buFont typeface="Wingdings 2"/>
              <a:buChar char=""/>
              <a:defRPr/>
            </a:pPr>
            <a:r>
              <a:rPr lang="en-US" sz="1600" dirty="0"/>
              <a:t>Foul play</a:t>
            </a:r>
          </a:p>
          <a:p>
            <a:pPr marL="274320" indent="-274320" eaLnBrk="1" fontAlgn="auto" hangingPunct="1">
              <a:lnSpc>
                <a:spcPct val="80000"/>
              </a:lnSpc>
              <a:spcAft>
                <a:spcPts val="0"/>
              </a:spcAft>
              <a:buFont typeface="Wingdings 2"/>
              <a:buChar char=""/>
              <a:defRPr/>
            </a:pPr>
            <a:r>
              <a:rPr lang="en-US" sz="1600" dirty="0"/>
              <a:t>Teeth set on edge</a:t>
            </a:r>
          </a:p>
          <a:p>
            <a:pPr marL="274320" indent="-274320" eaLnBrk="1" fontAlgn="auto" hangingPunct="1">
              <a:lnSpc>
                <a:spcPct val="80000"/>
              </a:lnSpc>
              <a:spcAft>
                <a:spcPts val="0"/>
              </a:spcAft>
              <a:buFont typeface="Wingdings 2"/>
              <a:buChar char=""/>
              <a:defRPr/>
            </a:pPr>
            <a:r>
              <a:rPr lang="en-US" sz="1600" dirty="0"/>
              <a:t>One fell swoop</a:t>
            </a:r>
          </a:p>
          <a:p>
            <a:pPr marL="274320" indent="-274320" eaLnBrk="1" fontAlgn="auto" hangingPunct="1">
              <a:lnSpc>
                <a:spcPct val="80000"/>
              </a:lnSpc>
              <a:spcAft>
                <a:spcPts val="0"/>
              </a:spcAft>
              <a:buFont typeface="Wingdings 2"/>
              <a:buChar char=""/>
              <a:defRPr/>
            </a:pPr>
            <a:r>
              <a:rPr lang="en-US" sz="1600" dirty="0"/>
              <a:t>Rhyme or reason</a:t>
            </a:r>
          </a:p>
          <a:p>
            <a:pPr marL="274320" indent="-274320" eaLnBrk="1" fontAlgn="auto" hangingPunct="1">
              <a:lnSpc>
                <a:spcPct val="80000"/>
              </a:lnSpc>
              <a:spcAft>
                <a:spcPts val="0"/>
              </a:spcAft>
              <a:buFont typeface="Wingdings 2"/>
              <a:buChar char=""/>
              <a:defRPr/>
            </a:pPr>
            <a:r>
              <a:rPr lang="en-US" sz="1600" dirty="0"/>
              <a:t>Good riddance</a:t>
            </a:r>
          </a:p>
          <a:p>
            <a:pPr marL="274320" indent="-274320" eaLnBrk="1" fontAlgn="auto" hangingPunct="1">
              <a:lnSpc>
                <a:spcPct val="80000"/>
              </a:lnSpc>
              <a:spcAft>
                <a:spcPts val="0"/>
              </a:spcAft>
              <a:buFont typeface="Wingdings 2"/>
              <a:buChar char=""/>
              <a:defRPr/>
            </a:pPr>
            <a:r>
              <a:rPr lang="en-US" sz="1600" dirty="0"/>
              <a:t>Send packing</a:t>
            </a:r>
          </a:p>
          <a:p>
            <a:pPr marL="274320" indent="-274320" eaLnBrk="1" fontAlgn="auto" hangingPunct="1">
              <a:lnSpc>
                <a:spcPct val="80000"/>
              </a:lnSpc>
              <a:spcAft>
                <a:spcPts val="0"/>
              </a:spcAft>
              <a:buFont typeface="Wingdings 2"/>
              <a:buChar char=""/>
              <a:defRPr/>
            </a:pPr>
            <a:r>
              <a:rPr lang="en-US" sz="1600" dirty="0"/>
              <a:t>Dead as a doornail</a:t>
            </a:r>
          </a:p>
          <a:p>
            <a:pPr marL="274320" indent="-274320" eaLnBrk="1" fontAlgn="auto" hangingPunct="1">
              <a:lnSpc>
                <a:spcPct val="80000"/>
              </a:lnSpc>
              <a:spcAft>
                <a:spcPts val="0"/>
              </a:spcAft>
              <a:buFont typeface="Wingdings 2"/>
              <a:buChar char=""/>
              <a:defRPr/>
            </a:pPr>
            <a:r>
              <a:rPr lang="en-US" sz="1600" dirty="0"/>
              <a:t>Eyesore</a:t>
            </a:r>
          </a:p>
          <a:p>
            <a:pPr marL="274320" indent="-274320" eaLnBrk="1" fontAlgn="auto" hangingPunct="1">
              <a:lnSpc>
                <a:spcPct val="80000"/>
              </a:lnSpc>
              <a:spcAft>
                <a:spcPts val="0"/>
              </a:spcAft>
              <a:buFont typeface="Wingdings 2"/>
              <a:buChar char=""/>
              <a:defRPr/>
            </a:pPr>
            <a:r>
              <a:rPr lang="en-US" sz="1600" dirty="0"/>
              <a:t>Laughing stock</a:t>
            </a:r>
          </a:p>
          <a:p>
            <a:pPr marL="274320" indent="-274320" eaLnBrk="1" fontAlgn="auto" hangingPunct="1">
              <a:lnSpc>
                <a:spcPct val="80000"/>
              </a:lnSpc>
              <a:spcAft>
                <a:spcPts val="0"/>
              </a:spcAft>
              <a:buFont typeface="Wingdings 2"/>
              <a:buChar char=""/>
              <a:defRPr/>
            </a:pPr>
            <a:r>
              <a:rPr lang="en-US" sz="1600" dirty="0"/>
              <a:t>Bloody-minded</a:t>
            </a:r>
          </a:p>
          <a:p>
            <a:pPr marL="274320" indent="-274320" eaLnBrk="1" fontAlgn="auto" hangingPunct="1">
              <a:lnSpc>
                <a:spcPct val="80000"/>
              </a:lnSpc>
              <a:spcAft>
                <a:spcPts val="0"/>
              </a:spcAft>
              <a:buFont typeface="Wingdings 2"/>
              <a:buChar char=""/>
              <a:defRPr/>
            </a:pPr>
            <a:r>
              <a:rPr lang="en-US" sz="1600" dirty="0"/>
              <a:t>Stony-hearted villain</a:t>
            </a:r>
          </a:p>
          <a:p>
            <a:pPr marL="274320" indent="-274320" eaLnBrk="1" fontAlgn="auto" hangingPunct="1">
              <a:lnSpc>
                <a:spcPct val="80000"/>
              </a:lnSpc>
              <a:spcAft>
                <a:spcPts val="0"/>
              </a:spcAft>
              <a:buFont typeface="Wingdings 2"/>
              <a:buChar char=""/>
              <a:defRPr/>
            </a:pPr>
            <a:r>
              <a:rPr lang="en-US" sz="1600" dirty="0"/>
              <a:t>Blithering idiot</a:t>
            </a:r>
          </a:p>
          <a:p>
            <a:pPr marL="274320" indent="-274320" eaLnBrk="1" fontAlgn="auto" hangingPunct="1">
              <a:lnSpc>
                <a:spcPct val="80000"/>
              </a:lnSpc>
              <a:spcAft>
                <a:spcPts val="0"/>
              </a:spcAft>
              <a:buFont typeface="Wingdings 2"/>
              <a:buChar char=""/>
              <a:defRPr/>
            </a:pPr>
            <a:r>
              <a:rPr lang="en-US" sz="1600" dirty="0"/>
              <a:t>By Jove</a:t>
            </a:r>
          </a:p>
          <a:p>
            <a:pPr marL="274320" indent="-274320" eaLnBrk="1" fontAlgn="auto" hangingPunct="1">
              <a:lnSpc>
                <a:spcPct val="80000"/>
              </a:lnSpc>
              <a:spcAft>
                <a:spcPts val="0"/>
              </a:spcAft>
              <a:buFont typeface="Wingdings 2"/>
              <a:buChar char=""/>
              <a:defRPr/>
            </a:pPr>
            <a:r>
              <a:rPr lang="en-US" sz="1600" dirty="0"/>
              <a:t>What the dickens </a:t>
            </a:r>
          </a:p>
          <a:p>
            <a:pPr marL="274320" indent="-274320" eaLnBrk="1" fontAlgn="auto" hangingPunct="1">
              <a:lnSpc>
                <a:spcPct val="80000"/>
              </a:lnSpc>
              <a:spcAft>
                <a:spcPts val="0"/>
              </a:spcAft>
              <a:buFont typeface="Wingdings 2"/>
              <a:buChar char=""/>
              <a:defRPr/>
            </a:pPr>
            <a:endParaRPr lang="en-US" sz="16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57200" y="533400"/>
            <a:ext cx="8229600" cy="457200"/>
          </a:xfrm>
        </p:spPr>
        <p:txBody>
          <a:bodyPr>
            <a:normAutofit fontScale="90000"/>
          </a:bodyPr>
          <a:lstStyle/>
          <a:p>
            <a:pPr eaLnBrk="1" fontAlgn="auto" hangingPunct="1">
              <a:spcAft>
                <a:spcPts val="0"/>
              </a:spcAft>
              <a:defRPr/>
            </a:pPr>
            <a:r>
              <a:rPr lang="en-US" dirty="0">
                <a:solidFill>
                  <a:schemeClr val="accent3">
                    <a:shade val="75000"/>
                  </a:schemeClr>
                </a:solidFill>
              </a:rPr>
              <a:t>Mythology Allusions</a:t>
            </a:r>
          </a:p>
        </p:txBody>
      </p:sp>
      <p:sp>
        <p:nvSpPr>
          <p:cNvPr id="38915" name="Rectangle 3"/>
          <p:cNvSpPr>
            <a:spLocks noGrp="1" noChangeArrowheads="1"/>
          </p:cNvSpPr>
          <p:nvPr>
            <p:ph type="body" sz="half" idx="1"/>
          </p:nvPr>
        </p:nvSpPr>
        <p:spPr>
          <a:xfrm>
            <a:off x="457200" y="1828800"/>
            <a:ext cx="4114800" cy="4800600"/>
          </a:xfrm>
        </p:spPr>
        <p:txBody>
          <a:bodyPr>
            <a:normAutofit lnSpcReduction="10000"/>
          </a:bodyPr>
          <a:lstStyle/>
          <a:p>
            <a:pPr marL="274320" indent="-274320" eaLnBrk="1" fontAlgn="auto" hangingPunct="1">
              <a:lnSpc>
                <a:spcPct val="80000"/>
              </a:lnSpc>
              <a:spcAft>
                <a:spcPts val="0"/>
              </a:spcAft>
              <a:buFont typeface="Wingdings 2"/>
              <a:buChar char=""/>
              <a:defRPr/>
            </a:pPr>
            <a:r>
              <a:rPr lang="en-US" sz="1800"/>
              <a:t>Achilles’ Heel</a:t>
            </a:r>
          </a:p>
          <a:p>
            <a:pPr marL="548640" lvl="1" indent="-274320" eaLnBrk="1" fontAlgn="auto" hangingPunct="1">
              <a:lnSpc>
                <a:spcPct val="80000"/>
              </a:lnSpc>
              <a:spcAft>
                <a:spcPts val="0"/>
              </a:spcAft>
              <a:buFont typeface="Wingdings"/>
              <a:buChar char=""/>
              <a:defRPr/>
            </a:pPr>
            <a:r>
              <a:rPr lang="en-US" sz="1800"/>
              <a:t>Original Tale-When Achilles was a baby, it was foretold that he would die in battle from an arrow. Naturally, his mother Thetis did not want her son to die. So she took Achilles to a magical river which was supposed to offer powers of invincibility and dipped his body into the water. But as Thetis had held Achilles by the heel, his heel was not washed over by the water of the magical river. Achilles grew up to be a man of war who survived many great battles. But one day, an arrow shot at him was lodged in his heel, killing him instantly. Yet Achilles is remembered as one of the greatest fighters who ever lived. </a:t>
            </a:r>
          </a:p>
        </p:txBody>
      </p:sp>
      <p:pic>
        <p:nvPicPr>
          <p:cNvPr id="36868" name="Picture 6" descr="achilles heel"/>
          <p:cNvPicPr>
            <a:picLocks noGrp="1" noChangeAspect="1" noChangeArrowheads="1"/>
          </p:cNvPicPr>
          <p:nvPr>
            <p:ph sz="half" idx="2"/>
          </p:nvPr>
        </p:nvPicPr>
        <p:blipFill>
          <a:blip r:embed="rId2" cstate="print"/>
          <a:srcRect/>
          <a:stretch>
            <a:fillRect/>
          </a:stretch>
        </p:blipFill>
        <p:spPr>
          <a:xfrm>
            <a:off x="6019800" y="1981200"/>
            <a:ext cx="1981200" cy="1739900"/>
          </a:xfrm>
          <a:noFill/>
        </p:spPr>
      </p:pic>
      <p:sp>
        <p:nvSpPr>
          <p:cNvPr id="36869" name="Text Box 7"/>
          <p:cNvSpPr txBox="1">
            <a:spLocks noChangeArrowheads="1"/>
          </p:cNvSpPr>
          <p:nvPr/>
        </p:nvSpPr>
        <p:spPr bwMode="auto">
          <a:xfrm>
            <a:off x="5486400" y="3962400"/>
            <a:ext cx="3352800" cy="3195638"/>
          </a:xfrm>
          <a:prstGeom prst="rect">
            <a:avLst/>
          </a:prstGeom>
          <a:noFill/>
          <a:ln w="9525">
            <a:noFill/>
            <a:miter lim="800000"/>
            <a:headEnd/>
            <a:tailEnd/>
          </a:ln>
        </p:spPr>
        <p:txBody>
          <a:bodyPr>
            <a:spAutoFit/>
          </a:bodyPr>
          <a:lstStyle/>
          <a:p>
            <a:pPr>
              <a:spcBef>
                <a:spcPct val="50000"/>
              </a:spcBef>
            </a:pPr>
            <a:r>
              <a:rPr lang="en-US" sz="2400"/>
              <a:t>When someone wants to discuss one’s weak point, s/he will refer to it as his/her “Achilles’ Heel,” meaning that they are strong in all areas except for that one tiny spot.</a:t>
            </a:r>
          </a:p>
          <a:p>
            <a:pPr>
              <a:spcBef>
                <a:spcPct val="50000"/>
              </a:spcBef>
            </a:pPr>
            <a:endParaRPr lang="en-US" sz="240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457200" y="533400"/>
            <a:ext cx="8229600" cy="457200"/>
          </a:xfrm>
        </p:spPr>
        <p:txBody>
          <a:bodyPr>
            <a:normAutofit fontScale="90000"/>
          </a:bodyPr>
          <a:lstStyle/>
          <a:p>
            <a:pPr eaLnBrk="1" fontAlgn="auto" hangingPunct="1">
              <a:spcAft>
                <a:spcPts val="0"/>
              </a:spcAft>
              <a:defRPr/>
            </a:pPr>
            <a:r>
              <a:rPr lang="en-US" dirty="0">
                <a:solidFill>
                  <a:schemeClr val="accent3">
                    <a:shade val="75000"/>
                  </a:schemeClr>
                </a:solidFill>
              </a:rPr>
              <a:t>Mythology Allusions</a:t>
            </a:r>
          </a:p>
        </p:txBody>
      </p:sp>
      <p:pic>
        <p:nvPicPr>
          <p:cNvPr id="37891" name="Picture 6" descr="venus"/>
          <p:cNvPicPr>
            <a:picLocks noGrp="1" noChangeAspect="1" noChangeArrowheads="1"/>
          </p:cNvPicPr>
          <p:nvPr>
            <p:ph sz="half" idx="1"/>
          </p:nvPr>
        </p:nvPicPr>
        <p:blipFill>
          <a:blip r:embed="rId2" cstate="print"/>
          <a:srcRect/>
          <a:stretch>
            <a:fillRect/>
          </a:stretch>
        </p:blipFill>
        <p:spPr>
          <a:xfrm>
            <a:off x="838200" y="1981200"/>
            <a:ext cx="2816225" cy="4343400"/>
          </a:xfrm>
          <a:noFill/>
        </p:spPr>
      </p:pic>
      <p:sp>
        <p:nvSpPr>
          <p:cNvPr id="37892" name="Rectangle 5"/>
          <p:cNvSpPr>
            <a:spLocks noGrp="1" noChangeArrowheads="1"/>
          </p:cNvSpPr>
          <p:nvPr>
            <p:ph type="body" sz="half" idx="2"/>
          </p:nvPr>
        </p:nvSpPr>
        <p:spPr/>
        <p:txBody>
          <a:bodyPr/>
          <a:lstStyle/>
          <a:p>
            <a:pPr eaLnBrk="1" hangingPunct="1">
              <a:buFont typeface="Wingdings" pitchFamily="2" charset="2"/>
              <a:buNone/>
            </a:pPr>
            <a:endParaRPr lang="en-US" sz="2800" smtClean="0"/>
          </a:p>
          <a:p>
            <a:pPr eaLnBrk="1" hangingPunct="1"/>
            <a:endParaRPr lang="en-US" sz="2800" smtClean="0"/>
          </a:p>
        </p:txBody>
      </p:sp>
      <p:sp>
        <p:nvSpPr>
          <p:cNvPr id="37893" name="Text Box 7"/>
          <p:cNvSpPr txBox="1">
            <a:spLocks noChangeArrowheads="1"/>
          </p:cNvSpPr>
          <p:nvPr/>
        </p:nvSpPr>
        <p:spPr bwMode="auto">
          <a:xfrm>
            <a:off x="4953000" y="2133600"/>
            <a:ext cx="3962400" cy="3973513"/>
          </a:xfrm>
          <a:prstGeom prst="rect">
            <a:avLst/>
          </a:prstGeom>
          <a:noFill/>
          <a:ln w="9525">
            <a:noFill/>
            <a:miter lim="800000"/>
            <a:headEnd/>
            <a:tailEnd/>
          </a:ln>
        </p:spPr>
        <p:txBody>
          <a:bodyPr>
            <a:spAutoFit/>
          </a:bodyPr>
          <a:lstStyle/>
          <a:p>
            <a:pPr>
              <a:spcBef>
                <a:spcPct val="50000"/>
              </a:spcBef>
            </a:pPr>
            <a:r>
              <a:rPr lang="en-US" sz="3400"/>
              <a:t>Advertising uses allusions, too!</a:t>
            </a:r>
          </a:p>
          <a:p>
            <a:pPr>
              <a:spcBef>
                <a:spcPct val="50000"/>
              </a:spcBef>
            </a:pPr>
            <a:r>
              <a:rPr lang="en-US" sz="3400"/>
              <a:t>Venus alludes to the mythological Roman goddess principally associated with love, beauty, and fertility.</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301625" y="228600"/>
            <a:ext cx="8534400" cy="758825"/>
          </a:xfrm>
        </p:spPr>
        <p:txBody>
          <a:bodyPr/>
          <a:lstStyle/>
          <a:p>
            <a:pPr eaLnBrk="1" hangingPunct="1"/>
            <a:r>
              <a:rPr lang="en-US" smtClean="0"/>
              <a:t>Mythology Allusions (Starter List)</a:t>
            </a:r>
          </a:p>
        </p:txBody>
      </p:sp>
      <p:sp>
        <p:nvSpPr>
          <p:cNvPr id="38915" name="Rectangle 3"/>
          <p:cNvSpPr>
            <a:spLocks noGrp="1" noChangeArrowheads="1"/>
          </p:cNvSpPr>
          <p:nvPr>
            <p:ph sz="half" idx="1"/>
          </p:nvPr>
        </p:nvSpPr>
        <p:spPr>
          <a:xfrm>
            <a:off x="609600" y="1600200"/>
            <a:ext cx="4038600" cy="4876800"/>
          </a:xfrm>
        </p:spPr>
        <p:txBody>
          <a:bodyPr/>
          <a:lstStyle/>
          <a:p>
            <a:pPr eaLnBrk="1" hangingPunct="1">
              <a:lnSpc>
                <a:spcPct val="80000"/>
              </a:lnSpc>
              <a:buFont typeface="Wingdings" pitchFamily="2" charset="2"/>
              <a:buNone/>
            </a:pPr>
            <a:endParaRPr lang="en-US" sz="1800" smtClean="0"/>
          </a:p>
          <a:p>
            <a:pPr lvl="1" eaLnBrk="1" hangingPunct="1">
              <a:lnSpc>
                <a:spcPct val="80000"/>
              </a:lnSpc>
            </a:pPr>
            <a:r>
              <a:rPr lang="en-US" smtClean="0"/>
              <a:t>Amazon</a:t>
            </a:r>
          </a:p>
          <a:p>
            <a:pPr lvl="1" eaLnBrk="1" hangingPunct="1">
              <a:lnSpc>
                <a:spcPct val="80000"/>
              </a:lnSpc>
            </a:pPr>
            <a:r>
              <a:rPr lang="en-US" smtClean="0"/>
              <a:t>Aphrodite</a:t>
            </a:r>
          </a:p>
          <a:p>
            <a:pPr lvl="1" eaLnBrk="1" hangingPunct="1">
              <a:lnSpc>
                <a:spcPct val="80000"/>
              </a:lnSpc>
            </a:pPr>
            <a:r>
              <a:rPr lang="en-US" smtClean="0"/>
              <a:t>Apollo</a:t>
            </a:r>
          </a:p>
          <a:p>
            <a:pPr lvl="1" eaLnBrk="1" hangingPunct="1">
              <a:lnSpc>
                <a:spcPct val="80000"/>
              </a:lnSpc>
            </a:pPr>
            <a:r>
              <a:rPr lang="en-US" smtClean="0"/>
              <a:t>Arachne</a:t>
            </a:r>
          </a:p>
          <a:p>
            <a:pPr lvl="1" eaLnBrk="1" hangingPunct="1">
              <a:lnSpc>
                <a:spcPct val="80000"/>
              </a:lnSpc>
            </a:pPr>
            <a:r>
              <a:rPr lang="en-US" smtClean="0"/>
              <a:t>Ares</a:t>
            </a:r>
          </a:p>
          <a:p>
            <a:pPr lvl="1" eaLnBrk="1" hangingPunct="1">
              <a:lnSpc>
                <a:spcPct val="80000"/>
              </a:lnSpc>
            </a:pPr>
            <a:r>
              <a:rPr lang="en-US" smtClean="0"/>
              <a:t>Atlas</a:t>
            </a:r>
          </a:p>
          <a:p>
            <a:pPr lvl="1" eaLnBrk="1" hangingPunct="1">
              <a:lnSpc>
                <a:spcPct val="80000"/>
              </a:lnSpc>
            </a:pPr>
            <a:r>
              <a:rPr lang="en-US" smtClean="0"/>
              <a:t>Delphi</a:t>
            </a:r>
          </a:p>
          <a:p>
            <a:pPr lvl="1" eaLnBrk="1" hangingPunct="1">
              <a:lnSpc>
                <a:spcPct val="80000"/>
              </a:lnSpc>
            </a:pPr>
            <a:r>
              <a:rPr lang="en-US" smtClean="0"/>
              <a:t>Dionysus</a:t>
            </a:r>
          </a:p>
          <a:p>
            <a:pPr lvl="1" eaLnBrk="1" hangingPunct="1">
              <a:lnSpc>
                <a:spcPct val="80000"/>
              </a:lnSpc>
            </a:pPr>
            <a:r>
              <a:rPr lang="en-US" smtClean="0"/>
              <a:t>Hercules</a:t>
            </a:r>
          </a:p>
          <a:p>
            <a:pPr lvl="1" eaLnBrk="1" hangingPunct="1">
              <a:lnSpc>
                <a:spcPct val="80000"/>
              </a:lnSpc>
            </a:pPr>
            <a:r>
              <a:rPr lang="en-US" smtClean="0"/>
              <a:t>Hermes</a:t>
            </a:r>
          </a:p>
          <a:p>
            <a:pPr lvl="1" eaLnBrk="1" hangingPunct="1">
              <a:lnSpc>
                <a:spcPct val="80000"/>
              </a:lnSpc>
            </a:pPr>
            <a:r>
              <a:rPr lang="en-US" smtClean="0"/>
              <a:t>Juno</a:t>
            </a:r>
          </a:p>
          <a:p>
            <a:pPr lvl="1" eaLnBrk="1" hangingPunct="1">
              <a:lnSpc>
                <a:spcPct val="80000"/>
              </a:lnSpc>
            </a:pPr>
            <a:r>
              <a:rPr lang="en-US" smtClean="0"/>
              <a:t>Mars</a:t>
            </a:r>
          </a:p>
        </p:txBody>
      </p:sp>
      <p:sp>
        <p:nvSpPr>
          <p:cNvPr id="38916" name="Rectangle 4"/>
          <p:cNvSpPr>
            <a:spLocks noGrp="1" noChangeArrowheads="1"/>
          </p:cNvSpPr>
          <p:nvPr>
            <p:ph sz="half" idx="2"/>
          </p:nvPr>
        </p:nvSpPr>
        <p:spPr>
          <a:xfrm>
            <a:off x="4648200" y="1447800"/>
            <a:ext cx="4038600" cy="5410200"/>
          </a:xfrm>
        </p:spPr>
        <p:txBody>
          <a:bodyPr/>
          <a:lstStyle/>
          <a:p>
            <a:pPr lvl="1" eaLnBrk="1" hangingPunct="1">
              <a:lnSpc>
                <a:spcPct val="80000"/>
              </a:lnSpc>
              <a:buFont typeface="Wingdings" pitchFamily="2" charset="2"/>
              <a:buNone/>
            </a:pPr>
            <a:endParaRPr lang="en-US" sz="1600" smtClean="0"/>
          </a:p>
          <a:p>
            <a:pPr eaLnBrk="1" hangingPunct="1">
              <a:lnSpc>
                <a:spcPct val="80000"/>
              </a:lnSpc>
            </a:pPr>
            <a:r>
              <a:rPr lang="en-US" sz="2000" smtClean="0"/>
              <a:t>Medusa</a:t>
            </a:r>
          </a:p>
          <a:p>
            <a:pPr eaLnBrk="1" hangingPunct="1">
              <a:lnSpc>
                <a:spcPct val="80000"/>
              </a:lnSpc>
            </a:pPr>
            <a:r>
              <a:rPr lang="en-US" sz="2000" smtClean="0"/>
              <a:t>Mercury</a:t>
            </a:r>
          </a:p>
          <a:p>
            <a:pPr eaLnBrk="1" hangingPunct="1">
              <a:lnSpc>
                <a:spcPct val="80000"/>
              </a:lnSpc>
            </a:pPr>
            <a:r>
              <a:rPr lang="en-US" sz="2000" smtClean="0"/>
              <a:t>Midas</a:t>
            </a:r>
          </a:p>
          <a:p>
            <a:pPr eaLnBrk="1" hangingPunct="1">
              <a:lnSpc>
                <a:spcPct val="80000"/>
              </a:lnSpc>
            </a:pPr>
            <a:r>
              <a:rPr lang="en-US" sz="2000" smtClean="0"/>
              <a:t>Minerva</a:t>
            </a:r>
          </a:p>
          <a:p>
            <a:pPr eaLnBrk="1" hangingPunct="1">
              <a:lnSpc>
                <a:spcPct val="80000"/>
              </a:lnSpc>
            </a:pPr>
            <a:r>
              <a:rPr lang="en-US" sz="2000" smtClean="0"/>
              <a:t>Parthenon</a:t>
            </a:r>
          </a:p>
          <a:p>
            <a:pPr eaLnBrk="1" hangingPunct="1">
              <a:lnSpc>
                <a:spcPct val="80000"/>
              </a:lnSpc>
            </a:pPr>
            <a:r>
              <a:rPr lang="en-US" sz="2000" smtClean="0"/>
              <a:t>Pegasus</a:t>
            </a:r>
          </a:p>
          <a:p>
            <a:pPr eaLnBrk="1" hangingPunct="1">
              <a:lnSpc>
                <a:spcPct val="80000"/>
              </a:lnSpc>
            </a:pPr>
            <a:r>
              <a:rPr lang="en-US" sz="2000" smtClean="0"/>
              <a:t>Phoenix</a:t>
            </a:r>
          </a:p>
          <a:p>
            <a:pPr eaLnBrk="1" hangingPunct="1">
              <a:lnSpc>
                <a:spcPct val="80000"/>
              </a:lnSpc>
            </a:pPr>
            <a:r>
              <a:rPr lang="en-US" sz="2000" smtClean="0"/>
              <a:t>Poseidon</a:t>
            </a:r>
          </a:p>
          <a:p>
            <a:pPr eaLnBrk="1" hangingPunct="1">
              <a:lnSpc>
                <a:spcPct val="80000"/>
              </a:lnSpc>
            </a:pPr>
            <a:r>
              <a:rPr lang="en-US" sz="2000" smtClean="0"/>
              <a:t>Saturn</a:t>
            </a:r>
          </a:p>
          <a:p>
            <a:pPr eaLnBrk="1" hangingPunct="1">
              <a:lnSpc>
                <a:spcPct val="80000"/>
              </a:lnSpc>
            </a:pPr>
            <a:r>
              <a:rPr lang="en-US" sz="2000" smtClean="0"/>
              <a:t>Titans</a:t>
            </a:r>
          </a:p>
          <a:p>
            <a:pPr eaLnBrk="1" hangingPunct="1">
              <a:lnSpc>
                <a:spcPct val="80000"/>
              </a:lnSpc>
            </a:pPr>
            <a:r>
              <a:rPr lang="en-US" sz="2000" smtClean="0"/>
              <a:t>Spartan </a:t>
            </a:r>
          </a:p>
          <a:p>
            <a:pPr eaLnBrk="1" hangingPunct="1">
              <a:lnSpc>
                <a:spcPct val="80000"/>
              </a:lnSpc>
            </a:pPr>
            <a:r>
              <a:rPr lang="en-US" sz="2000" smtClean="0"/>
              <a:t>Trojan</a:t>
            </a:r>
          </a:p>
          <a:p>
            <a:pPr eaLnBrk="1" hangingPunct="1">
              <a:lnSpc>
                <a:spcPct val="80000"/>
              </a:lnSpc>
            </a:pPr>
            <a:r>
              <a:rPr lang="en-US" sz="2000" smtClean="0"/>
              <a:t>Venus</a:t>
            </a:r>
          </a:p>
          <a:p>
            <a:pPr eaLnBrk="1" hangingPunct="1">
              <a:lnSpc>
                <a:spcPct val="80000"/>
              </a:lnSpc>
            </a:pPr>
            <a:r>
              <a:rPr lang="en-US" sz="2000" smtClean="0"/>
              <a:t>Vulcan</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eaLnBrk="1" hangingPunct="1">
              <a:defRPr/>
            </a:pPr>
            <a:endParaRPr lang="en-US" dirty="0"/>
          </a:p>
        </p:txBody>
      </p:sp>
      <p:sp>
        <p:nvSpPr>
          <p:cNvPr id="6" name="Content Placeholder 5"/>
          <p:cNvSpPr>
            <a:spLocks noGrp="1"/>
          </p:cNvSpPr>
          <p:nvPr>
            <p:ph sz="quarter" idx="1"/>
          </p:nvPr>
        </p:nvSpPr>
        <p:spPr>
          <a:xfrm>
            <a:off x="301625" y="1527175"/>
            <a:ext cx="8504238" cy="4572000"/>
          </a:xfrm>
        </p:spPr>
        <p:txBody>
          <a:bodyPr/>
          <a:lstStyle/>
          <a:p>
            <a:pPr algn="ctr" eaLnBrk="1" hangingPunct="1">
              <a:buFont typeface="Wingdings 2" pitchFamily="18" charset="2"/>
              <a:buNone/>
              <a:defRPr/>
            </a:pPr>
            <a:r>
              <a:rPr lang="en-US" sz="7200" dirty="0" smtClean="0">
                <a:solidFill>
                  <a:schemeClr val="accent6">
                    <a:lumMod val="50000"/>
                  </a:schemeClr>
                </a:solidFill>
              </a:rPr>
              <a:t>Now, let’s see what Mythological allusions YOU can find. </a:t>
            </a:r>
            <a:r>
              <a:rPr lang="en-US" sz="7200" dirty="0" smtClean="0">
                <a:solidFill>
                  <a:schemeClr val="accent6">
                    <a:lumMod val="50000"/>
                  </a:schemeClr>
                </a:solidFill>
                <a:sym typeface="Wingdings" pitchFamily="2" charset="2"/>
              </a:rPr>
              <a:t></a:t>
            </a:r>
            <a:endParaRPr lang="en-US" sz="7200" dirty="0">
              <a:solidFill>
                <a:schemeClr val="accent6">
                  <a:lumMod val="50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smtClean="0">
                <a:solidFill>
                  <a:srgbClr val="7B9899"/>
                </a:solidFill>
              </a:rPr>
              <a:t>Allusion “Problems” </a:t>
            </a:r>
          </a:p>
        </p:txBody>
      </p:sp>
      <p:sp>
        <p:nvSpPr>
          <p:cNvPr id="3" name="Content Placeholder 2"/>
          <p:cNvSpPr>
            <a:spLocks noGrp="1"/>
          </p:cNvSpPr>
          <p:nvPr>
            <p:ph sz="quarter" idx="1"/>
          </p:nvPr>
        </p:nvSpPr>
        <p:spPr>
          <a:xfrm>
            <a:off x="301625" y="1527175"/>
            <a:ext cx="8504238" cy="4572000"/>
          </a:xfrm>
        </p:spPr>
        <p:txBody>
          <a:bodyPr>
            <a:normAutofit fontScale="92500"/>
          </a:bodyPr>
          <a:lstStyle/>
          <a:p>
            <a:pPr marL="274320" indent="-274320" algn="ctr" eaLnBrk="1" fontAlgn="auto" hangingPunct="1">
              <a:lnSpc>
                <a:spcPct val="90000"/>
              </a:lnSpc>
              <a:spcAft>
                <a:spcPts val="0"/>
              </a:spcAft>
              <a:buFont typeface="Wingdings 2"/>
              <a:buNone/>
              <a:defRPr/>
            </a:pPr>
            <a:r>
              <a:rPr lang="en-US" sz="3200" dirty="0" smtClean="0"/>
              <a:t>Not to be confused with “ILLUSIONS”</a:t>
            </a:r>
          </a:p>
          <a:p>
            <a:pPr marL="274320" indent="-274320" eaLnBrk="1" fontAlgn="auto" hangingPunct="1">
              <a:lnSpc>
                <a:spcPct val="90000"/>
              </a:lnSpc>
              <a:spcAft>
                <a:spcPts val="0"/>
              </a:spcAft>
              <a:buFont typeface="Wingdings 2"/>
              <a:buChar char=""/>
              <a:defRPr/>
            </a:pPr>
            <a:endParaRPr lang="en-US" sz="3200" dirty="0" smtClean="0"/>
          </a:p>
          <a:p>
            <a:pPr marL="274320" indent="-274320" eaLnBrk="1" fontAlgn="auto" hangingPunct="1">
              <a:lnSpc>
                <a:spcPct val="90000"/>
              </a:lnSpc>
              <a:spcAft>
                <a:spcPts val="0"/>
              </a:spcAft>
              <a:buFont typeface="Wingdings 2"/>
              <a:buChar char=""/>
              <a:defRPr/>
            </a:pPr>
            <a:r>
              <a:rPr lang="en-US" sz="3200" dirty="0" smtClean="0"/>
              <a:t>In order to understand allusions, one must have a good grasp on “well-known” works of literature, art, music, pop culture, etc.  </a:t>
            </a:r>
          </a:p>
          <a:p>
            <a:pPr marL="274320" indent="-274320" eaLnBrk="1" fontAlgn="auto" hangingPunct="1">
              <a:lnSpc>
                <a:spcPct val="90000"/>
              </a:lnSpc>
              <a:spcAft>
                <a:spcPts val="0"/>
              </a:spcAft>
              <a:buFont typeface="Wingdings 2"/>
              <a:buNone/>
              <a:defRPr/>
            </a:pPr>
            <a:endParaRPr lang="en-US" sz="3200" dirty="0" smtClean="0"/>
          </a:p>
          <a:p>
            <a:pPr marL="274320" indent="-274320" eaLnBrk="1" fontAlgn="auto" hangingPunct="1">
              <a:lnSpc>
                <a:spcPct val="90000"/>
              </a:lnSpc>
              <a:spcAft>
                <a:spcPts val="0"/>
              </a:spcAft>
              <a:buFont typeface="Wingdings 2"/>
              <a:buChar char=""/>
              <a:defRPr/>
            </a:pPr>
            <a:r>
              <a:rPr lang="en-US" sz="3200" dirty="0" smtClean="0"/>
              <a:t>So, if one is not well-read, it will be difficult to fully grasp why an author/writer/director uses an allusion.  This sometimes makes them difficult for high school students to grasp.</a:t>
            </a:r>
          </a:p>
          <a:p>
            <a:pPr marL="274320" indent="-274320" eaLnBrk="1" fontAlgn="auto" hangingPunct="1">
              <a:spcAft>
                <a:spcPts val="0"/>
              </a:spcAft>
              <a:buFont typeface="Wingdings 2"/>
              <a:buChar char=""/>
              <a:defRPr/>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9" descr="n osign"/>
          <p:cNvPicPr>
            <a:picLocks noChangeAspect="1" noChangeArrowheads="1"/>
          </p:cNvPicPr>
          <p:nvPr/>
        </p:nvPicPr>
        <p:blipFill>
          <a:blip r:embed="rId2" cstate="print"/>
          <a:srcRect/>
          <a:stretch>
            <a:fillRect/>
          </a:stretch>
        </p:blipFill>
        <p:spPr bwMode="auto">
          <a:xfrm>
            <a:off x="4495800" y="1981200"/>
            <a:ext cx="1066800" cy="914400"/>
          </a:xfrm>
          <a:prstGeom prst="rect">
            <a:avLst/>
          </a:prstGeom>
          <a:noFill/>
          <a:ln w="9525">
            <a:noFill/>
            <a:miter lim="800000"/>
            <a:headEnd/>
            <a:tailEnd/>
          </a:ln>
        </p:spPr>
      </p:pic>
      <p:sp>
        <p:nvSpPr>
          <p:cNvPr id="19459" name="Rectangle 2"/>
          <p:cNvSpPr>
            <a:spLocks noGrp="1" noChangeArrowheads="1"/>
          </p:cNvSpPr>
          <p:nvPr>
            <p:ph type="title"/>
          </p:nvPr>
        </p:nvSpPr>
        <p:spPr/>
        <p:txBody>
          <a:bodyPr/>
          <a:lstStyle/>
          <a:p>
            <a:pPr eaLnBrk="1" hangingPunct="1"/>
            <a:r>
              <a:rPr lang="en-US" smtClean="0">
                <a:solidFill>
                  <a:srgbClr val="7B9899"/>
                </a:solidFill>
              </a:rPr>
              <a:t>Allusion “Problems” </a:t>
            </a:r>
          </a:p>
        </p:txBody>
      </p:sp>
      <p:sp>
        <p:nvSpPr>
          <p:cNvPr id="19460" name="Rectangle 3"/>
          <p:cNvSpPr>
            <a:spLocks noGrp="1" noChangeArrowheads="1"/>
          </p:cNvSpPr>
          <p:nvPr>
            <p:ph sz="quarter" idx="1"/>
          </p:nvPr>
        </p:nvSpPr>
        <p:spPr>
          <a:xfrm>
            <a:off x="457200" y="1828800"/>
            <a:ext cx="8458200" cy="5029200"/>
          </a:xfrm>
        </p:spPr>
        <p:txBody>
          <a:bodyPr/>
          <a:lstStyle/>
          <a:p>
            <a:pPr eaLnBrk="1" hangingPunct="1">
              <a:lnSpc>
                <a:spcPct val="90000"/>
              </a:lnSpc>
            </a:pPr>
            <a:endParaRPr lang="en-US" sz="2800" smtClean="0"/>
          </a:p>
          <a:p>
            <a:pPr eaLnBrk="1" hangingPunct="1">
              <a:lnSpc>
                <a:spcPct val="90000"/>
              </a:lnSpc>
            </a:pPr>
            <a:endParaRPr lang="en-US" sz="2800" smtClean="0"/>
          </a:p>
          <a:p>
            <a:pPr eaLnBrk="1" hangingPunct="1">
              <a:lnSpc>
                <a:spcPct val="90000"/>
              </a:lnSpc>
            </a:pPr>
            <a:endParaRPr lang="en-US" sz="2800" smtClean="0"/>
          </a:p>
          <a:p>
            <a:pPr eaLnBrk="1" hangingPunct="1">
              <a:lnSpc>
                <a:spcPct val="90000"/>
              </a:lnSpc>
            </a:pPr>
            <a:r>
              <a:rPr lang="en-US" sz="2800" smtClean="0"/>
              <a:t>Allusions are NOT references to someone/something only a small group of people know.  </a:t>
            </a:r>
          </a:p>
          <a:p>
            <a:pPr lvl="1" eaLnBrk="1" hangingPunct="1">
              <a:lnSpc>
                <a:spcPct val="90000"/>
              </a:lnSpc>
            </a:pPr>
            <a:r>
              <a:rPr lang="en-US" sz="2300" smtClean="0"/>
              <a:t>So, you wouldn’t say, “Sally’s smile looked like my mom’s smile.”  </a:t>
            </a:r>
          </a:p>
          <a:p>
            <a:pPr lvl="1" eaLnBrk="1" hangingPunct="1">
              <a:lnSpc>
                <a:spcPct val="90000"/>
              </a:lnSpc>
            </a:pPr>
            <a:r>
              <a:rPr lang="en-US" sz="2300" smtClean="0"/>
              <a:t>While this is a method of comparison, it is not to something well-known (outside of your community).  </a:t>
            </a:r>
          </a:p>
        </p:txBody>
      </p:sp>
      <p:pic>
        <p:nvPicPr>
          <p:cNvPr id="19461" name="Picture 7" descr="m tattoo"/>
          <p:cNvPicPr>
            <a:picLocks noChangeAspect="1" noChangeArrowheads="1"/>
          </p:cNvPicPr>
          <p:nvPr/>
        </p:nvPicPr>
        <p:blipFill>
          <a:blip r:embed="rId3" cstate="print"/>
          <a:srcRect/>
          <a:stretch>
            <a:fillRect/>
          </a:stretch>
        </p:blipFill>
        <p:spPr bwMode="auto">
          <a:xfrm>
            <a:off x="2971800" y="1905000"/>
            <a:ext cx="1143000" cy="990600"/>
          </a:xfrm>
          <a:prstGeom prst="rect">
            <a:avLst/>
          </a:prstGeom>
          <a:noFill/>
          <a:ln w="9525">
            <a:noFill/>
            <a:miter lim="800000"/>
            <a:headEnd/>
            <a:tailEnd/>
          </a:ln>
        </p:spPr>
      </p:pic>
      <p:sp>
        <p:nvSpPr>
          <p:cNvPr id="19462" name="Text Box 8"/>
          <p:cNvSpPr txBox="1">
            <a:spLocks noChangeArrowheads="1"/>
          </p:cNvSpPr>
          <p:nvPr/>
        </p:nvSpPr>
        <p:spPr bwMode="auto">
          <a:xfrm>
            <a:off x="4800600" y="2057400"/>
            <a:ext cx="838200" cy="701675"/>
          </a:xfrm>
          <a:prstGeom prst="rect">
            <a:avLst/>
          </a:prstGeom>
          <a:noFill/>
          <a:ln w="9525">
            <a:noFill/>
            <a:miter lim="800000"/>
            <a:headEnd/>
            <a:tailEnd/>
          </a:ln>
        </p:spPr>
        <p:txBody>
          <a:bodyPr>
            <a:spAutoFit/>
          </a:bodyPr>
          <a:lstStyle/>
          <a:p>
            <a:pPr>
              <a:spcBef>
                <a:spcPct val="50000"/>
              </a:spcBef>
            </a:pPr>
            <a:r>
              <a:rPr lang="en-US" sz="4000" b="1"/>
              <a: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smtClean="0">
                <a:solidFill>
                  <a:srgbClr val="7B9899"/>
                </a:solidFill>
              </a:rPr>
              <a:t>Purpose of Allusions</a:t>
            </a:r>
          </a:p>
        </p:txBody>
      </p:sp>
      <p:sp>
        <p:nvSpPr>
          <p:cNvPr id="20483" name="Rectangle 3"/>
          <p:cNvSpPr>
            <a:spLocks noGrp="1" noChangeArrowheads="1"/>
          </p:cNvSpPr>
          <p:nvPr>
            <p:ph sz="quarter" idx="1"/>
          </p:nvPr>
        </p:nvSpPr>
        <p:spPr>
          <a:xfrm>
            <a:off x="76200" y="1752600"/>
            <a:ext cx="9067800" cy="5105400"/>
          </a:xfrm>
        </p:spPr>
        <p:txBody>
          <a:bodyPr/>
          <a:lstStyle/>
          <a:p>
            <a:pPr eaLnBrk="1" hangingPunct="1"/>
            <a:r>
              <a:rPr lang="en-US" smtClean="0"/>
              <a:t>Whenever you come across an allusion, stop and ask yourself:</a:t>
            </a:r>
          </a:p>
          <a:p>
            <a:pPr lvl="1" eaLnBrk="1" hangingPunct="1"/>
            <a:r>
              <a:rPr lang="en-US" smtClean="0"/>
              <a:t>What does the writer want me to understand about this character, setting, plot, etc. by connecting it to something with which I am already familiar?</a:t>
            </a:r>
          </a:p>
          <a:p>
            <a:pPr lvl="1" eaLnBrk="1" hangingPunct="1"/>
            <a:r>
              <a:rPr lang="en-US" smtClean="0"/>
              <a:t>What is the author’s purpose in using this allusion?</a:t>
            </a:r>
          </a:p>
          <a:p>
            <a:pPr lvl="2" eaLnBrk="1" hangingPunct="1"/>
            <a:r>
              <a:rPr lang="en-US" smtClean="0"/>
              <a:t>To create the same feeling/mood as the original work?</a:t>
            </a:r>
          </a:p>
          <a:p>
            <a:pPr lvl="2" eaLnBrk="1" hangingPunct="1"/>
            <a:r>
              <a:rPr lang="en-US" smtClean="0"/>
              <a:t>For comedic effect?</a:t>
            </a:r>
          </a:p>
          <a:p>
            <a:pPr lvl="2" eaLnBrk="1" hangingPunct="1"/>
            <a:r>
              <a:rPr lang="en-US" smtClean="0"/>
              <a:t>To show character’s motives or traits?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228600"/>
            <a:ext cx="8229600" cy="914400"/>
          </a:xfrm>
        </p:spPr>
        <p:txBody>
          <a:bodyPr/>
          <a:lstStyle/>
          <a:p>
            <a:pPr eaLnBrk="1" hangingPunct="1"/>
            <a:r>
              <a:rPr lang="en-US" smtClean="0"/>
              <a:t>Allusion Examples</a:t>
            </a:r>
          </a:p>
        </p:txBody>
      </p:sp>
      <p:sp>
        <p:nvSpPr>
          <p:cNvPr id="21507" name="Rectangle 3"/>
          <p:cNvSpPr>
            <a:spLocks noGrp="1" noChangeArrowheads="1"/>
          </p:cNvSpPr>
          <p:nvPr>
            <p:ph type="body" sz="half" idx="1"/>
          </p:nvPr>
        </p:nvSpPr>
        <p:spPr/>
        <p:txBody>
          <a:bodyPr/>
          <a:lstStyle/>
          <a:p>
            <a:pPr eaLnBrk="1" hangingPunct="1">
              <a:lnSpc>
                <a:spcPct val="80000"/>
              </a:lnSpc>
            </a:pPr>
            <a:endParaRPr lang="en-US" sz="2400" smtClean="0"/>
          </a:p>
          <a:p>
            <a:pPr eaLnBrk="1" hangingPunct="1">
              <a:lnSpc>
                <a:spcPct val="80000"/>
              </a:lnSpc>
            </a:pPr>
            <a:r>
              <a:rPr lang="en-US" smtClean="0"/>
              <a:t>Sally had a smile rivaled only by that of the </a:t>
            </a:r>
            <a:r>
              <a:rPr lang="en-US" i="1" smtClean="0"/>
              <a:t>Mona Lisa.</a:t>
            </a:r>
          </a:p>
          <a:p>
            <a:pPr eaLnBrk="1" hangingPunct="1">
              <a:lnSpc>
                <a:spcPct val="80000"/>
              </a:lnSpc>
            </a:pPr>
            <a:r>
              <a:rPr lang="en-US" smtClean="0"/>
              <a:t>Since everyone is familiar with the painting, they can imagine Sally’s almost expressionless smile. </a:t>
            </a:r>
          </a:p>
          <a:p>
            <a:pPr eaLnBrk="1" hangingPunct="1">
              <a:lnSpc>
                <a:spcPct val="80000"/>
              </a:lnSpc>
            </a:pPr>
            <a:r>
              <a:rPr lang="en-US" smtClean="0"/>
              <a:t>What does this show about Sally?</a:t>
            </a:r>
          </a:p>
          <a:p>
            <a:pPr eaLnBrk="1" hangingPunct="1">
              <a:lnSpc>
                <a:spcPct val="80000"/>
              </a:lnSpc>
              <a:buFont typeface="Wingdings" pitchFamily="2" charset="2"/>
              <a:buNone/>
            </a:pPr>
            <a:endParaRPr lang="en-US" i="1" smtClean="0"/>
          </a:p>
        </p:txBody>
      </p:sp>
      <p:pic>
        <p:nvPicPr>
          <p:cNvPr id="21508" name="Picture 6" descr="mona lisa"/>
          <p:cNvPicPr>
            <a:picLocks noGrp="1" noChangeAspect="1" noChangeArrowheads="1"/>
          </p:cNvPicPr>
          <p:nvPr>
            <p:ph sz="half" idx="2"/>
          </p:nvPr>
        </p:nvPicPr>
        <p:blipFill>
          <a:blip r:embed="rId2" cstate="print"/>
          <a:srcRect/>
          <a:stretch>
            <a:fillRect/>
          </a:stretch>
        </p:blipFill>
        <p:spPr>
          <a:xfrm>
            <a:off x="6105525" y="3241675"/>
            <a:ext cx="1123950" cy="1476375"/>
          </a:xfr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01625" y="228600"/>
            <a:ext cx="8534400" cy="758825"/>
          </a:xfrm>
        </p:spPr>
        <p:txBody>
          <a:bodyPr/>
          <a:lstStyle/>
          <a:p>
            <a:pPr eaLnBrk="1" hangingPunct="1"/>
            <a:r>
              <a:rPr lang="en-US" smtClean="0"/>
              <a:t>Allusion Example (Art to Film)</a:t>
            </a:r>
          </a:p>
        </p:txBody>
      </p:sp>
      <p:pic>
        <p:nvPicPr>
          <p:cNvPr id="22531" name="Picture 3" descr="munch_scream"/>
          <p:cNvPicPr>
            <a:picLocks noGrp="1" noChangeAspect="1" noChangeArrowheads="1"/>
          </p:cNvPicPr>
          <p:nvPr>
            <p:ph sz="half" idx="1"/>
          </p:nvPr>
        </p:nvPicPr>
        <p:blipFill>
          <a:blip r:embed="rId2" cstate="print"/>
          <a:srcRect/>
          <a:stretch>
            <a:fillRect/>
          </a:stretch>
        </p:blipFill>
        <p:spPr>
          <a:xfrm>
            <a:off x="457200" y="2012950"/>
            <a:ext cx="3971925" cy="3443288"/>
          </a:xfrm>
          <a:noFill/>
        </p:spPr>
      </p:pic>
      <p:pic>
        <p:nvPicPr>
          <p:cNvPr id="22532" name="Picture 4" descr="scream20mask2092069dz"/>
          <p:cNvPicPr>
            <a:picLocks noGrp="1" noChangeAspect="1" noChangeArrowheads="1"/>
          </p:cNvPicPr>
          <p:nvPr>
            <p:ph sz="half" idx="2"/>
          </p:nvPr>
        </p:nvPicPr>
        <p:blipFill>
          <a:blip r:embed="rId3" cstate="print"/>
          <a:srcRect/>
          <a:stretch>
            <a:fillRect/>
          </a:stretch>
        </p:blipFill>
        <p:spPr>
          <a:xfrm>
            <a:off x="4714875" y="2012950"/>
            <a:ext cx="3687763" cy="3505200"/>
          </a:xfrm>
          <a:noFill/>
        </p:spPr>
      </p:pic>
      <p:sp>
        <p:nvSpPr>
          <p:cNvPr id="22533" name="Text Box 5"/>
          <p:cNvSpPr txBox="1">
            <a:spLocks noChangeArrowheads="1"/>
          </p:cNvSpPr>
          <p:nvPr/>
        </p:nvSpPr>
        <p:spPr bwMode="auto">
          <a:xfrm>
            <a:off x="990600" y="5791200"/>
            <a:ext cx="7696200" cy="822325"/>
          </a:xfrm>
          <a:prstGeom prst="rect">
            <a:avLst/>
          </a:prstGeom>
          <a:noFill/>
          <a:ln w="9525">
            <a:noFill/>
            <a:miter lim="800000"/>
            <a:headEnd/>
            <a:tailEnd/>
          </a:ln>
        </p:spPr>
        <p:txBody>
          <a:bodyPr>
            <a:spAutoFit/>
          </a:bodyPr>
          <a:lstStyle/>
          <a:p>
            <a:pPr>
              <a:spcBef>
                <a:spcPct val="50000"/>
              </a:spcBef>
            </a:pPr>
            <a:r>
              <a:rPr lang="en-US" sz="2400">
                <a:latin typeface="Arial" charset="0"/>
              </a:rPr>
              <a:t>The makers of the </a:t>
            </a:r>
            <a:r>
              <a:rPr lang="en-US" sz="2400" i="1">
                <a:latin typeface="Arial" charset="0"/>
              </a:rPr>
              <a:t>Scream </a:t>
            </a:r>
            <a:r>
              <a:rPr lang="en-US" sz="2400">
                <a:latin typeface="Arial" charset="0"/>
              </a:rPr>
              <a:t>movie ALLUDED TO Munch’s work of art “The Scream” in order to instill fear.</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301625" y="228600"/>
            <a:ext cx="8534400" cy="758825"/>
          </a:xfrm>
        </p:spPr>
        <p:txBody>
          <a:bodyPr/>
          <a:lstStyle/>
          <a:p>
            <a:pPr eaLnBrk="1" hangingPunct="1"/>
            <a:r>
              <a:rPr lang="en-US" smtClean="0"/>
              <a:t>Allusions Example (TV to Film)</a:t>
            </a:r>
          </a:p>
        </p:txBody>
      </p:sp>
      <p:pic>
        <p:nvPicPr>
          <p:cNvPr id="23555" name="Picture 6" descr="stewie redrum"/>
          <p:cNvPicPr>
            <a:picLocks noGrp="1" noChangeAspect="1" noChangeArrowheads="1"/>
          </p:cNvPicPr>
          <p:nvPr>
            <p:ph sz="half" idx="1"/>
          </p:nvPr>
        </p:nvPicPr>
        <p:blipFill>
          <a:blip r:embed="rId2" cstate="print"/>
          <a:srcRect/>
          <a:stretch>
            <a:fillRect/>
          </a:stretch>
        </p:blipFill>
        <p:spPr>
          <a:xfrm>
            <a:off x="152400" y="2590800"/>
            <a:ext cx="3925888" cy="4267200"/>
          </a:xfrm>
          <a:noFill/>
        </p:spPr>
      </p:pic>
      <p:pic>
        <p:nvPicPr>
          <p:cNvPr id="23556" name="Picture 9" descr="shining_redrum"/>
          <p:cNvPicPr>
            <a:picLocks noGrp="1" noChangeAspect="1" noChangeArrowheads="1"/>
          </p:cNvPicPr>
          <p:nvPr>
            <p:ph sz="half" idx="2"/>
          </p:nvPr>
        </p:nvPicPr>
        <p:blipFill>
          <a:blip r:embed="rId3" cstate="print"/>
          <a:srcRect/>
          <a:stretch>
            <a:fillRect/>
          </a:stretch>
        </p:blipFill>
        <p:spPr>
          <a:xfrm>
            <a:off x="4267200" y="2362200"/>
            <a:ext cx="2443163" cy="2590800"/>
          </a:xfrm>
          <a:noFill/>
        </p:spPr>
      </p:pic>
      <p:sp>
        <p:nvSpPr>
          <p:cNvPr id="23557" name="Text Box 11"/>
          <p:cNvSpPr txBox="1">
            <a:spLocks noChangeArrowheads="1"/>
          </p:cNvSpPr>
          <p:nvPr/>
        </p:nvSpPr>
        <p:spPr bwMode="auto">
          <a:xfrm>
            <a:off x="7315200" y="2895600"/>
            <a:ext cx="1524000" cy="1190625"/>
          </a:xfrm>
          <a:prstGeom prst="rect">
            <a:avLst/>
          </a:prstGeom>
          <a:noFill/>
          <a:ln w="9525">
            <a:noFill/>
            <a:miter lim="800000"/>
            <a:headEnd/>
            <a:tailEnd/>
          </a:ln>
        </p:spPr>
        <p:txBody>
          <a:bodyPr>
            <a:spAutoFit/>
          </a:bodyPr>
          <a:lstStyle/>
          <a:p>
            <a:pPr>
              <a:spcBef>
                <a:spcPct val="50000"/>
              </a:spcBef>
            </a:pPr>
            <a:r>
              <a:rPr lang="en-US"/>
              <a:t>Danny writes “REDRUM” on the door at first.</a:t>
            </a:r>
          </a:p>
        </p:txBody>
      </p:sp>
      <p:pic>
        <p:nvPicPr>
          <p:cNvPr id="23558" name="Picture 12" descr="murder"/>
          <p:cNvPicPr>
            <a:picLocks noChangeAspect="1" noChangeArrowheads="1"/>
          </p:cNvPicPr>
          <p:nvPr/>
        </p:nvPicPr>
        <p:blipFill>
          <a:blip r:embed="rId4" cstate="print"/>
          <a:srcRect/>
          <a:stretch>
            <a:fillRect/>
          </a:stretch>
        </p:blipFill>
        <p:spPr bwMode="auto">
          <a:xfrm>
            <a:off x="6705600" y="4953000"/>
            <a:ext cx="2438400" cy="1806575"/>
          </a:xfrm>
          <a:prstGeom prst="rect">
            <a:avLst/>
          </a:prstGeom>
          <a:noFill/>
          <a:ln w="9525">
            <a:noFill/>
            <a:miter lim="800000"/>
            <a:headEnd/>
            <a:tailEnd/>
          </a:ln>
        </p:spPr>
      </p:pic>
      <p:sp>
        <p:nvSpPr>
          <p:cNvPr id="23559" name="Text Box 13"/>
          <p:cNvSpPr txBox="1">
            <a:spLocks noChangeArrowheads="1"/>
          </p:cNvSpPr>
          <p:nvPr/>
        </p:nvSpPr>
        <p:spPr bwMode="auto">
          <a:xfrm>
            <a:off x="4343400" y="4953000"/>
            <a:ext cx="1676400" cy="1878013"/>
          </a:xfrm>
          <a:prstGeom prst="rect">
            <a:avLst/>
          </a:prstGeom>
          <a:noFill/>
          <a:ln w="9525">
            <a:noFill/>
            <a:miter lim="800000"/>
            <a:headEnd/>
            <a:tailEnd/>
          </a:ln>
        </p:spPr>
        <p:txBody>
          <a:bodyPr>
            <a:spAutoFit/>
          </a:bodyPr>
          <a:lstStyle/>
          <a:p>
            <a:pPr>
              <a:spcBef>
                <a:spcPct val="50000"/>
              </a:spcBef>
            </a:pPr>
            <a:r>
              <a:rPr lang="en-US"/>
              <a:t>Mirror reflection shows “Redrum”=</a:t>
            </a:r>
          </a:p>
          <a:p>
            <a:pPr>
              <a:spcBef>
                <a:spcPct val="50000"/>
              </a:spcBef>
            </a:pPr>
            <a:r>
              <a:rPr lang="en-US"/>
              <a:t>Murder backwards</a:t>
            </a:r>
          </a:p>
        </p:txBody>
      </p:sp>
      <p:sp>
        <p:nvSpPr>
          <p:cNvPr id="23560" name="Text Box 14"/>
          <p:cNvSpPr txBox="1">
            <a:spLocks noChangeArrowheads="1"/>
          </p:cNvSpPr>
          <p:nvPr/>
        </p:nvSpPr>
        <p:spPr bwMode="auto">
          <a:xfrm>
            <a:off x="381000" y="1752600"/>
            <a:ext cx="3505200" cy="427038"/>
          </a:xfrm>
          <a:prstGeom prst="rect">
            <a:avLst/>
          </a:prstGeom>
          <a:noFill/>
          <a:ln w="9525">
            <a:noFill/>
            <a:miter lim="800000"/>
            <a:headEnd/>
            <a:tailEnd/>
          </a:ln>
        </p:spPr>
        <p:txBody>
          <a:bodyPr>
            <a:spAutoFit/>
          </a:bodyPr>
          <a:lstStyle/>
          <a:p>
            <a:pPr>
              <a:spcBef>
                <a:spcPct val="50000"/>
              </a:spcBef>
            </a:pPr>
            <a:r>
              <a:rPr lang="en-US" sz="2200" u="sng"/>
              <a:t>FAMILY GUY</a:t>
            </a:r>
          </a:p>
        </p:txBody>
      </p:sp>
      <p:sp>
        <p:nvSpPr>
          <p:cNvPr id="23561" name="Text Box 15"/>
          <p:cNvSpPr txBox="1">
            <a:spLocks noChangeArrowheads="1"/>
          </p:cNvSpPr>
          <p:nvPr/>
        </p:nvSpPr>
        <p:spPr bwMode="auto">
          <a:xfrm>
            <a:off x="4953000" y="1752600"/>
            <a:ext cx="2971800" cy="427038"/>
          </a:xfrm>
          <a:prstGeom prst="rect">
            <a:avLst/>
          </a:prstGeom>
          <a:noFill/>
          <a:ln w="9525">
            <a:noFill/>
            <a:miter lim="800000"/>
            <a:headEnd/>
            <a:tailEnd/>
          </a:ln>
        </p:spPr>
        <p:txBody>
          <a:bodyPr>
            <a:spAutoFit/>
          </a:bodyPr>
          <a:lstStyle/>
          <a:p>
            <a:pPr>
              <a:spcBef>
                <a:spcPct val="50000"/>
              </a:spcBef>
            </a:pPr>
            <a:r>
              <a:rPr lang="en-US" sz="2200" u="sng"/>
              <a:t>THE SHINING</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04800" y="0"/>
            <a:ext cx="8229600" cy="1295400"/>
          </a:xfrm>
        </p:spPr>
        <p:txBody>
          <a:bodyPr>
            <a:normAutofit fontScale="90000"/>
          </a:bodyPr>
          <a:lstStyle/>
          <a:p>
            <a:pPr eaLnBrk="1" fontAlgn="auto" hangingPunct="1">
              <a:spcAft>
                <a:spcPts val="0"/>
              </a:spcAft>
              <a:defRPr/>
            </a:pPr>
            <a:r>
              <a:rPr lang="en-US" sz="4000" i="1" dirty="0" smtClean="0"/>
              <a:t/>
            </a:r>
            <a:br>
              <a:rPr lang="en-US" sz="4000" i="1" dirty="0" smtClean="0"/>
            </a:br>
            <a:r>
              <a:rPr lang="en-US" sz="4000" i="1" dirty="0" smtClean="0"/>
              <a:t/>
            </a:r>
            <a:br>
              <a:rPr lang="en-US" sz="4000" i="1" dirty="0" smtClean="0"/>
            </a:br>
            <a:r>
              <a:rPr lang="en-US" sz="4000" i="1" dirty="0" smtClean="0"/>
              <a:t/>
            </a:r>
            <a:br>
              <a:rPr lang="en-US" sz="4000" i="1" dirty="0" smtClean="0"/>
            </a:br>
            <a:r>
              <a:rPr lang="en-US" sz="4000" i="1" dirty="0" smtClean="0"/>
              <a:t/>
            </a:r>
            <a:br>
              <a:rPr lang="en-US" sz="4000" i="1" dirty="0" smtClean="0"/>
            </a:br>
            <a:r>
              <a:rPr lang="en-US" sz="4000" i="1" dirty="0" smtClean="0"/>
              <a:t/>
            </a:r>
            <a:br>
              <a:rPr lang="en-US" sz="4000" i="1" dirty="0" smtClean="0"/>
            </a:br>
            <a:r>
              <a:rPr lang="en-US" sz="4000" i="1" dirty="0" smtClean="0"/>
              <a:t/>
            </a:r>
            <a:br>
              <a:rPr lang="en-US" sz="4000" i="1" dirty="0" smtClean="0"/>
            </a:br>
            <a:r>
              <a:rPr lang="en-US" sz="4000" i="1" dirty="0" smtClean="0"/>
              <a:t>Family </a:t>
            </a:r>
            <a:r>
              <a:rPr lang="en-US" sz="4000" i="1" dirty="0"/>
              <a:t>Guy/The Shining </a:t>
            </a:r>
            <a:br>
              <a:rPr lang="en-US" sz="4000" i="1" dirty="0"/>
            </a:br>
            <a:endParaRPr lang="en-US" sz="4000" dirty="0"/>
          </a:p>
        </p:txBody>
      </p:sp>
      <p:sp>
        <p:nvSpPr>
          <p:cNvPr id="24579" name="Rectangle 3"/>
          <p:cNvSpPr>
            <a:spLocks noGrp="1" noChangeArrowheads="1"/>
          </p:cNvSpPr>
          <p:nvPr>
            <p:ph sz="quarter" idx="1"/>
          </p:nvPr>
        </p:nvSpPr>
        <p:spPr>
          <a:xfrm>
            <a:off x="457200" y="2286000"/>
            <a:ext cx="8382000" cy="4572000"/>
          </a:xfrm>
        </p:spPr>
        <p:txBody>
          <a:bodyPr>
            <a:normAutofit lnSpcReduction="10000"/>
          </a:bodyPr>
          <a:lstStyle/>
          <a:p>
            <a:pPr marL="274320" indent="-274320" fontAlgn="auto">
              <a:spcBef>
                <a:spcPct val="50000"/>
              </a:spcBef>
              <a:spcAft>
                <a:spcPts val="0"/>
              </a:spcAft>
              <a:buClrTx/>
              <a:buSzTx/>
              <a:buFontTx/>
              <a:buNone/>
              <a:defRPr/>
            </a:pPr>
            <a:r>
              <a:rPr lang="en-US" sz="2800" dirty="0"/>
              <a:t>	The makers of </a:t>
            </a:r>
            <a:r>
              <a:rPr lang="en-US" sz="2800" i="1" dirty="0"/>
              <a:t>Family Guy</a:t>
            </a:r>
            <a:r>
              <a:rPr lang="en-US" sz="2800" dirty="0"/>
              <a:t> make </a:t>
            </a:r>
            <a:r>
              <a:rPr lang="en-US" sz="2800" dirty="0" err="1"/>
              <a:t>Stewie’s</a:t>
            </a:r>
            <a:r>
              <a:rPr lang="en-US" sz="2800" dirty="0"/>
              <a:t> blocks say “REDRUM” as an ALLUSION TO </a:t>
            </a:r>
            <a:r>
              <a:rPr lang="en-US" sz="2800" i="1" dirty="0"/>
              <a:t>The Shining</a:t>
            </a:r>
            <a:r>
              <a:rPr lang="en-US" sz="2800" dirty="0"/>
              <a:t>.  They use this allusion because they know their audience will likely be familiar with </a:t>
            </a:r>
            <a:r>
              <a:rPr lang="en-US" sz="2800" i="1" dirty="0"/>
              <a:t>The Shining</a:t>
            </a:r>
            <a:r>
              <a:rPr lang="en-US" sz="2800" dirty="0"/>
              <a:t>, so they will understand the message that </a:t>
            </a:r>
            <a:r>
              <a:rPr lang="en-US" sz="2800" dirty="0" err="1"/>
              <a:t>Stewie</a:t>
            </a:r>
            <a:r>
              <a:rPr lang="en-US" sz="2800" dirty="0"/>
              <a:t> is obsessed with murder. REDRUM=MURDER backwards….as reflected in the mirror in </a:t>
            </a:r>
            <a:r>
              <a:rPr lang="en-US" sz="2800" i="1" dirty="0"/>
              <a:t>The Shining</a:t>
            </a:r>
            <a:r>
              <a:rPr lang="en-US" sz="2800" dirty="0"/>
              <a:t>. </a:t>
            </a:r>
          </a:p>
          <a:p>
            <a:pPr marL="274320" indent="-274320" eaLnBrk="1" fontAlgn="auto" hangingPunct="1">
              <a:spcAft>
                <a:spcPts val="0"/>
              </a:spcAft>
              <a:buFont typeface="Wingdings 2"/>
              <a:buChar char=""/>
              <a:defRPr/>
            </a:pPr>
            <a:r>
              <a:rPr lang="en-US" sz="2800" dirty="0"/>
              <a:t>This allusion helps the viewer gain a deeper understanding of </a:t>
            </a:r>
            <a:r>
              <a:rPr lang="en-US" sz="2800" dirty="0" err="1"/>
              <a:t>Stewie’s</a:t>
            </a:r>
            <a:r>
              <a:rPr lang="en-US" sz="2800" dirty="0"/>
              <a:t> character—a matricidal maniac!</a:t>
            </a:r>
          </a:p>
        </p:txBody>
      </p:sp>
      <p:pic>
        <p:nvPicPr>
          <p:cNvPr id="24580" name="Picture 4" descr="peter"/>
          <p:cNvPicPr>
            <a:picLocks noChangeAspect="1" noChangeArrowheads="1"/>
          </p:cNvPicPr>
          <p:nvPr/>
        </p:nvPicPr>
        <p:blipFill>
          <a:blip r:embed="rId2" cstate="print"/>
          <a:srcRect/>
          <a:stretch>
            <a:fillRect/>
          </a:stretch>
        </p:blipFill>
        <p:spPr bwMode="auto">
          <a:xfrm>
            <a:off x="7820025" y="685800"/>
            <a:ext cx="1323975" cy="1752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576</TotalTime>
  <Words>1579</Words>
  <Application>Microsoft Office PowerPoint</Application>
  <PresentationFormat>On-screen Show (4:3)</PresentationFormat>
  <Paragraphs>187</Paragraphs>
  <Slides>24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24</vt:i4>
      </vt:variant>
    </vt:vector>
  </HeadingPairs>
  <TitlesOfParts>
    <vt:vector size="31" baseType="lpstr">
      <vt:lpstr>Times New Roman</vt:lpstr>
      <vt:lpstr>Arial</vt:lpstr>
      <vt:lpstr>Georgia</vt:lpstr>
      <vt:lpstr>Wingdings 2</vt:lpstr>
      <vt:lpstr>Wingdings</vt:lpstr>
      <vt:lpstr>Calibri</vt:lpstr>
      <vt:lpstr>Civic</vt:lpstr>
      <vt:lpstr>Allusions</vt:lpstr>
      <vt:lpstr>Allusions </vt:lpstr>
      <vt:lpstr>Allusion “Problems” </vt:lpstr>
      <vt:lpstr>Allusion “Problems” </vt:lpstr>
      <vt:lpstr>Purpose of Allusions</vt:lpstr>
      <vt:lpstr>Allusion Examples</vt:lpstr>
      <vt:lpstr>Allusion Example (Art to Film)</vt:lpstr>
      <vt:lpstr>Allusions Example (TV to Film)</vt:lpstr>
      <vt:lpstr>      Family Guy/The Shining  </vt:lpstr>
      <vt:lpstr>Allusions Example (Film to Film)</vt:lpstr>
      <vt:lpstr>Allusion Example (Poem to Book)</vt:lpstr>
      <vt:lpstr>Allusion Example (Poem to Book)</vt:lpstr>
      <vt:lpstr>Allusion Example (Film to Book)</vt:lpstr>
      <vt:lpstr>Most Popular Allusions</vt:lpstr>
      <vt:lpstr>Shakespeare Allusion (Movie to Play)</vt:lpstr>
      <vt:lpstr>Shakespeare Allusion</vt:lpstr>
      <vt:lpstr>Romeo and Juliet Song Allusions</vt:lpstr>
      <vt:lpstr>Romeo and Juliet Song Allusions (cont’d)</vt:lpstr>
      <vt:lpstr>Shakespeare Allusion</vt:lpstr>
      <vt:lpstr>Shakespeare Allusive Phrases.  These are Shakespeare Originals (Betcha didn’t know….)</vt:lpstr>
      <vt:lpstr>Mythology Allusions</vt:lpstr>
      <vt:lpstr>Mythology Allusions</vt:lpstr>
      <vt:lpstr>Mythology Allusions (Starter List)</vt:lpstr>
      <vt:lpstr>Slide 24</vt:lpstr>
    </vt:vector>
  </TitlesOfParts>
  <Company>LAUSD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Allusions</dc:title>
  <dc:creator>Jennifer Hampton</dc:creator>
  <cp:lastModifiedBy>dawn marie barath</cp:lastModifiedBy>
  <cp:revision>103</cp:revision>
  <dcterms:created xsi:type="dcterms:W3CDTF">2010-05-13T00:58:28Z</dcterms:created>
  <dcterms:modified xsi:type="dcterms:W3CDTF">2013-04-30T18:28:26Z</dcterms:modified>
</cp:coreProperties>
</file>